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3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Lst>
  <p:sldSz cx="12192000" cy="6858000"/>
  <p:notesSz cx="6858000" cy="9144000"/>
  <p:embeddedFontLst>
    <p:embeddedFont>
      <p:font typeface="Calibri" panose="020F0502020204030204" pitchFamily="34" charset="0"/>
      <p:regular r:id="rId34"/>
      <p:bold r:id="rId35"/>
      <p:italic r:id="rId36"/>
      <p:boldItalic r:id="rId37"/>
    </p:embeddedFont>
    <p:embeddedFont>
      <p:font typeface="Geo" panose="020B0604020202020204"/>
      <p:regular r:id="rId38"/>
      <p:italic r:id="rId3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40" roundtripDataSignature="AMtx7mgI3ZnROBsxoj5FwJRmHFBkeapHv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2417427-56CC-4A7C-B22E-15843A44AA14}">
  <a:tblStyle styleId="{C2417427-56CC-4A7C-B22E-15843A44AA14}" styleName="Table_0">
    <a:wholeTbl>
      <a:tcTxStyle b="off" i="off">
        <a:font>
          <a:latin typeface="Arial"/>
          <a:ea typeface="Arial"/>
          <a:cs typeface="Arial"/>
        </a:font>
        <a:srgbClr val="000000"/>
      </a:tcTxStyle>
      <a:tcStyle>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465" autoAdjust="0"/>
    <p:restoredTop sz="94660"/>
  </p:normalViewPr>
  <p:slideViewPr>
    <p:cSldViewPr snapToGrid="0">
      <p:cViewPr varScale="1">
        <p:scale>
          <a:sx n="104" d="100"/>
          <a:sy n="104" d="100"/>
        </p:scale>
        <p:origin x="762"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6.fntdata"/><Relationship Id="rId21" Type="http://schemas.openxmlformats.org/officeDocument/2006/relationships/slide" Target="slides/slide20.xml"/><Relationship Id="rId34" Type="http://schemas.openxmlformats.org/officeDocument/2006/relationships/font" Target="fonts/font1.fntdata"/><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4.fntdata"/><Relationship Id="rId40" Type="http://customschemas.google.com/relationships/presentationmetadata" Target="meta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2.fntdata"/><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font" Target="fonts/font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82" name="Google Shape;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p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58" name="Google Shape;158;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65" name="Google Shape;165;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2" name="Google Shape;172;p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9" name="Google Shape;17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8" name="Google Shape;188;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98" name="Google Shape;198;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05" name="Google Shape;20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f9e83b31ad_2_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18" name="Google Shape;218;gf9e83b31ad_2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f9e83b31ad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5" name="Google Shape;225;gf9e83b31ad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f9e83b31ad_2_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36" name="Google Shape;236;gf9e83b31ad_2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7" name="Google Shape;97;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p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47" name="Google Shape;247;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p3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0000"/>
              </a:lnSpc>
              <a:spcBef>
                <a:spcPts val="800"/>
              </a:spcBef>
              <a:spcAft>
                <a:spcPts val="0"/>
              </a:spcAft>
              <a:buClr>
                <a:schemeClr val="dk1"/>
              </a:buClr>
              <a:buSzPts val="1100"/>
              <a:buFont typeface="Arial"/>
              <a:buNone/>
            </a:pPr>
            <a:r>
              <a:rPr lang="en-US" sz="1200">
                <a:solidFill>
                  <a:srgbClr val="333333"/>
                </a:solidFill>
                <a:highlight>
                  <a:schemeClr val="lt1"/>
                </a:highlight>
              </a:rPr>
              <a:t>Findings</a:t>
            </a:r>
            <a:endParaRPr sz="1200">
              <a:solidFill>
                <a:srgbClr val="333333"/>
              </a:solidFill>
              <a:highlight>
                <a:schemeClr val="lt1"/>
              </a:highlight>
            </a:endParaRPr>
          </a:p>
          <a:p>
            <a:pPr marL="457200" lvl="0" indent="-295275" algn="l" rtl="0">
              <a:lnSpc>
                <a:spcPct val="115000"/>
              </a:lnSpc>
              <a:spcBef>
                <a:spcPts val="800"/>
              </a:spcBef>
              <a:spcAft>
                <a:spcPts val="0"/>
              </a:spcAft>
              <a:buClr>
                <a:srgbClr val="333333"/>
              </a:buClr>
              <a:buSzPts val="1050"/>
              <a:buChar char="●"/>
            </a:pPr>
            <a:r>
              <a:rPr lang="en-US" sz="1050">
                <a:solidFill>
                  <a:srgbClr val="333333"/>
                </a:solidFill>
                <a:highlight>
                  <a:schemeClr val="lt1"/>
                </a:highlight>
              </a:rPr>
              <a:t>Markets in California and Colorado locations appear oversaturated - it may not make sense to introduce a new Budweiser IPA into these brewing locations</a:t>
            </a:r>
            <a:endParaRPr sz="1050">
              <a:solidFill>
                <a:srgbClr val="333333"/>
              </a:solidFill>
              <a:highlight>
                <a:schemeClr val="lt1"/>
              </a:highlight>
            </a:endParaRPr>
          </a:p>
          <a:p>
            <a:pPr marL="457200" lvl="0" indent="-295275" algn="l" rtl="0">
              <a:lnSpc>
                <a:spcPct val="115000"/>
              </a:lnSpc>
              <a:spcBef>
                <a:spcPts val="0"/>
              </a:spcBef>
              <a:spcAft>
                <a:spcPts val="0"/>
              </a:spcAft>
              <a:buClr>
                <a:srgbClr val="333333"/>
              </a:buClr>
              <a:buSzPts val="1050"/>
              <a:buChar char="●"/>
            </a:pPr>
            <a:r>
              <a:rPr lang="en-US" sz="1050">
                <a:solidFill>
                  <a:srgbClr val="333333"/>
                </a:solidFill>
                <a:highlight>
                  <a:schemeClr val="lt1"/>
                </a:highlight>
              </a:rPr>
              <a:t>The Texas, Midwest, New England, and Virginia locations all have moderate counts of IPA breweries in the area. This may indicate interest in IPAs by the local populace, and it may be worth investigating further to see if it makes sense to introduce a Budweiser IPA.</a:t>
            </a:r>
            <a:endParaRPr sz="1050">
              <a:solidFill>
                <a:srgbClr val="333333"/>
              </a:solidFill>
              <a:highlight>
                <a:schemeClr val="lt1"/>
              </a:highlight>
            </a:endParaRPr>
          </a:p>
          <a:p>
            <a:pPr marL="457200" lvl="0" indent="-295275" algn="l" rtl="0">
              <a:lnSpc>
                <a:spcPct val="115000"/>
              </a:lnSpc>
              <a:spcBef>
                <a:spcPts val="0"/>
              </a:spcBef>
              <a:spcAft>
                <a:spcPts val="0"/>
              </a:spcAft>
              <a:buClr>
                <a:srgbClr val="333333"/>
              </a:buClr>
              <a:buSzPts val="1050"/>
              <a:buChar char="●"/>
            </a:pPr>
            <a:r>
              <a:rPr lang="en-US" sz="1050">
                <a:solidFill>
                  <a:srgbClr val="333333"/>
                </a:solidFill>
                <a:highlight>
                  <a:schemeClr val="lt1"/>
                </a:highlight>
              </a:rPr>
              <a:t>The Georgia and Florida Budweiser Breweries are in an area where wither there are almost </a:t>
            </a:r>
            <a:r>
              <a:rPr lang="en-US" sz="1050" b="1">
                <a:solidFill>
                  <a:srgbClr val="333333"/>
                </a:solidFill>
                <a:highlight>
                  <a:schemeClr val="lt1"/>
                </a:highlight>
              </a:rPr>
              <a:t>no</a:t>
            </a:r>
            <a:r>
              <a:rPr lang="en-US" sz="1050">
                <a:solidFill>
                  <a:srgbClr val="333333"/>
                </a:solidFill>
                <a:highlight>
                  <a:schemeClr val="lt1"/>
                </a:highlight>
              </a:rPr>
              <a:t> IPA breweries, or they are adjacent to this market. It would be worth investigating demand for IPAs in this area. If it exists, it would be strongly recommended to introduce a new Budweiser IPA into these locations to take advantage of this opportunity.</a:t>
            </a:r>
            <a:endParaRPr sz="1050">
              <a:solidFill>
                <a:srgbClr val="333333"/>
              </a:solidFill>
              <a:highlight>
                <a:schemeClr val="lt1"/>
              </a:highlight>
            </a:endParaRPr>
          </a:p>
          <a:p>
            <a:pPr marL="0" lvl="0" indent="0" algn="l" rtl="0">
              <a:spcBef>
                <a:spcPts val="800"/>
              </a:spcBef>
              <a:spcAft>
                <a:spcPts val="0"/>
              </a:spcAft>
              <a:buClr>
                <a:schemeClr val="dk1"/>
              </a:buClr>
              <a:buSzPts val="1100"/>
              <a:buFont typeface="Arial"/>
              <a:buNone/>
            </a:pPr>
            <a:endParaRPr>
              <a:solidFill>
                <a:schemeClr val="dk1"/>
              </a:solidFill>
            </a:endParaRPr>
          </a:p>
          <a:p>
            <a:pPr marL="0" lvl="0" indent="0" algn="l" rtl="0">
              <a:lnSpc>
                <a:spcPct val="100000"/>
              </a:lnSpc>
              <a:spcBef>
                <a:spcPts val="0"/>
              </a:spcBef>
              <a:spcAft>
                <a:spcPts val="0"/>
              </a:spcAft>
              <a:buSzPts val="1100"/>
              <a:buNone/>
            </a:pPr>
            <a:endParaRPr/>
          </a:p>
        </p:txBody>
      </p:sp>
      <p:sp>
        <p:nvSpPr>
          <p:cNvPr id="254" name="Google Shape;254;p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p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62" name="Google Shape;262;p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p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80" name="Google Shape;280;p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p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95" name="Google Shape;295;p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p3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05" name="Google Shape;305;p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p3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14" name="Google Shape;314;p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p3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33" name="Google Shape;333;p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3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42" name="Google Shape;342;p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gfaa44ac42d_0_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457200" algn="l" rtl="0">
              <a:lnSpc>
                <a:spcPct val="150000"/>
              </a:lnSpc>
              <a:spcBef>
                <a:spcPts val="0"/>
              </a:spcBef>
              <a:spcAft>
                <a:spcPts val="0"/>
              </a:spcAft>
              <a:buClr>
                <a:schemeClr val="dk1"/>
              </a:buClr>
              <a:buSzPts val="1800"/>
              <a:buFont typeface="Noto Sans Symbols"/>
              <a:buChar char="▪"/>
            </a:pPr>
            <a:r>
              <a:rPr lang="en-US" sz="1100" b="1" i="0" u="none" strike="noStrike" cap="none" dirty="0">
                <a:solidFill>
                  <a:schemeClr val="dk1"/>
                </a:solidFill>
                <a:latin typeface="Calibri"/>
                <a:ea typeface="Calibri"/>
                <a:cs typeface="Calibri"/>
                <a:sym typeface="Calibri"/>
              </a:rPr>
              <a:t>Population is growing rapidly in the Southeast region</a:t>
            </a:r>
            <a:endParaRPr lang="en-US" sz="800" b="0" i="0" u="none" strike="noStrike" cap="none" dirty="0">
              <a:solidFill>
                <a:srgbClr val="000000"/>
              </a:solidFill>
              <a:latin typeface="Arial"/>
              <a:ea typeface="Arial"/>
              <a:cs typeface="Arial"/>
              <a:sym typeface="Arial"/>
            </a:endParaRPr>
          </a:p>
          <a:p>
            <a:pPr marL="457200" marR="0" lvl="0" indent="-457200" algn="l" rtl="0">
              <a:lnSpc>
                <a:spcPct val="150000"/>
              </a:lnSpc>
              <a:spcBef>
                <a:spcPts val="0"/>
              </a:spcBef>
              <a:spcAft>
                <a:spcPts val="0"/>
              </a:spcAft>
              <a:buClr>
                <a:schemeClr val="dk1"/>
              </a:buClr>
              <a:buSzPts val="1800"/>
              <a:buFont typeface="Noto Sans Symbols"/>
              <a:buChar char="▪"/>
            </a:pPr>
            <a:r>
              <a:rPr lang="en-US" sz="1100" b="1" i="0" u="none" strike="noStrike" cap="none" dirty="0">
                <a:solidFill>
                  <a:schemeClr val="dk1"/>
                </a:solidFill>
                <a:latin typeface="Calibri"/>
                <a:ea typeface="Calibri"/>
                <a:cs typeface="Calibri"/>
                <a:sym typeface="Calibri"/>
              </a:rPr>
              <a:t>Southeast states are business-friendly, with lower Corporate tax rates</a:t>
            </a:r>
          </a:p>
          <a:p>
            <a:pPr marL="457200" marR="0" lvl="0" indent="-457200" algn="l" rtl="0">
              <a:lnSpc>
                <a:spcPct val="150000"/>
              </a:lnSpc>
              <a:spcBef>
                <a:spcPts val="0"/>
              </a:spcBef>
              <a:spcAft>
                <a:spcPts val="0"/>
              </a:spcAft>
              <a:buClr>
                <a:schemeClr val="dk1"/>
              </a:buClr>
              <a:buSzPts val="1800"/>
              <a:buFont typeface="Noto Sans Symbols"/>
              <a:buChar char="▪"/>
            </a:pPr>
            <a:r>
              <a:rPr lang="en-US" sz="1100" b="1" i="0" u="none" strike="noStrike" cap="none" dirty="0">
                <a:solidFill>
                  <a:schemeClr val="dk1"/>
                </a:solidFill>
                <a:latin typeface="Calibri"/>
                <a:ea typeface="Calibri"/>
                <a:cs typeface="Calibri"/>
                <a:sym typeface="Calibri"/>
              </a:rPr>
              <a:t>Georgia and Florida have a high volume of beer (bottles &amp; cans) </a:t>
            </a:r>
            <a:endParaRPr lang="en-US" sz="800" b="0" i="0" u="none" strike="noStrike" cap="none" dirty="0">
              <a:solidFill>
                <a:srgbClr val="000000"/>
              </a:solidFill>
              <a:latin typeface="Arial"/>
              <a:ea typeface="Arial"/>
              <a:cs typeface="Arial"/>
              <a:sym typeface="Arial"/>
            </a:endParaRPr>
          </a:p>
          <a:p>
            <a:pPr marL="457200" marR="0" lvl="0" indent="-457200" algn="l" rtl="0">
              <a:lnSpc>
                <a:spcPct val="150000"/>
              </a:lnSpc>
              <a:spcBef>
                <a:spcPts val="0"/>
              </a:spcBef>
              <a:spcAft>
                <a:spcPts val="0"/>
              </a:spcAft>
              <a:buClr>
                <a:schemeClr val="dk1"/>
              </a:buClr>
              <a:buSzPts val="1800"/>
              <a:buFont typeface="Noto Sans Symbols"/>
              <a:buChar char="▪"/>
            </a:pPr>
            <a:r>
              <a:rPr lang="en-US" sz="1100" b="1" i="0" u="none" strike="noStrike" cap="none" dirty="0">
                <a:solidFill>
                  <a:schemeClr val="dk1"/>
                </a:solidFill>
                <a:latin typeface="Calibri"/>
                <a:ea typeface="Calibri"/>
                <a:cs typeface="Calibri"/>
                <a:sym typeface="Calibri"/>
              </a:rPr>
              <a:t>IPAs are a popular and growing segment within the Craft Beer industry</a:t>
            </a:r>
            <a:endParaRPr lang="en-US" sz="800" b="0" i="0" u="none" strike="noStrike" cap="none" dirty="0">
              <a:solidFill>
                <a:srgbClr val="000000"/>
              </a:solidFill>
              <a:latin typeface="Arial"/>
              <a:ea typeface="Arial"/>
              <a:cs typeface="Arial"/>
              <a:sym typeface="Arial"/>
            </a:endParaRPr>
          </a:p>
          <a:p>
            <a:pPr marL="457200" marR="0" lvl="0" indent="-457200" algn="l" rtl="0">
              <a:lnSpc>
                <a:spcPct val="150000"/>
              </a:lnSpc>
              <a:spcBef>
                <a:spcPts val="0"/>
              </a:spcBef>
              <a:spcAft>
                <a:spcPts val="0"/>
              </a:spcAft>
              <a:buClr>
                <a:schemeClr val="dk1"/>
              </a:buClr>
              <a:buSzPts val="1800"/>
              <a:buFont typeface="Noto Sans Symbols"/>
              <a:buChar char="▪"/>
            </a:pPr>
            <a:r>
              <a:rPr lang="en-US" sz="1100" b="1" i="0" u="none" strike="noStrike" cap="none" dirty="0">
                <a:solidFill>
                  <a:schemeClr val="dk1"/>
                </a:solidFill>
                <a:latin typeface="Calibri"/>
                <a:ea typeface="Calibri"/>
                <a:cs typeface="Calibri"/>
                <a:sym typeface="Calibri"/>
              </a:rPr>
              <a:t>Budweiser has existing breweries in Georgia &amp; Florida today</a:t>
            </a:r>
            <a:endParaRPr lang="en-US" sz="800" b="0" i="0" u="none" strike="noStrike" cap="none" dirty="0">
              <a:solidFill>
                <a:srgbClr val="000000"/>
              </a:solidFill>
              <a:latin typeface="Arial"/>
              <a:ea typeface="Arial"/>
              <a:cs typeface="Arial"/>
              <a:sym typeface="Arial"/>
            </a:endParaRPr>
          </a:p>
          <a:p>
            <a:pPr marL="457200" marR="0" lvl="0" indent="-457200" algn="l" rtl="0">
              <a:lnSpc>
                <a:spcPct val="150000"/>
              </a:lnSpc>
              <a:spcBef>
                <a:spcPts val="0"/>
              </a:spcBef>
              <a:spcAft>
                <a:spcPts val="0"/>
              </a:spcAft>
              <a:buClr>
                <a:schemeClr val="dk1"/>
              </a:buClr>
              <a:buSzPts val="1800"/>
              <a:buFont typeface="Noto Sans Symbols"/>
              <a:buChar char="▪"/>
            </a:pPr>
            <a:r>
              <a:rPr lang="en-US" sz="1100" b="1" i="0" u="none" strike="noStrike" cap="none" dirty="0">
                <a:solidFill>
                  <a:schemeClr val="dk1"/>
                </a:solidFill>
                <a:latin typeface="Calibri"/>
                <a:ea typeface="Calibri"/>
                <a:cs typeface="Calibri"/>
                <a:sym typeface="Calibri"/>
              </a:rPr>
              <a:t>Budweiser currently produces some IPAs, options are lacking in the SE</a:t>
            </a:r>
            <a:endParaRPr lang="en-US" sz="800" b="0" i="0" u="none" strike="noStrike" cap="none" dirty="0">
              <a:solidFill>
                <a:srgbClr val="000000"/>
              </a:solidFill>
              <a:latin typeface="Arial"/>
              <a:ea typeface="Arial"/>
              <a:cs typeface="Arial"/>
              <a:sym typeface="Arial"/>
            </a:endParaRPr>
          </a:p>
          <a:p>
            <a:pPr marL="457200" marR="0" lvl="0" indent="-457200" algn="l" rtl="0">
              <a:lnSpc>
                <a:spcPct val="150000"/>
              </a:lnSpc>
              <a:spcBef>
                <a:spcPts val="0"/>
              </a:spcBef>
              <a:spcAft>
                <a:spcPts val="0"/>
              </a:spcAft>
              <a:buClr>
                <a:schemeClr val="dk1"/>
              </a:buClr>
              <a:buSzPts val="1800"/>
              <a:buFont typeface="Noto Sans Symbols"/>
              <a:buChar char="▪"/>
            </a:pPr>
            <a:r>
              <a:rPr lang="en-US" sz="1100" b="1" i="0" u="sng" strike="noStrike" cap="none" dirty="0">
                <a:solidFill>
                  <a:schemeClr val="dk1"/>
                </a:solidFill>
                <a:latin typeface="Calibri"/>
                <a:ea typeface="Calibri"/>
                <a:cs typeface="Calibri"/>
                <a:sym typeface="Calibri"/>
              </a:rPr>
              <a:t>Combine existing synergies, take advantage of regional advantages</a:t>
            </a:r>
            <a:r>
              <a:rPr lang="en-US" sz="1100" b="1" i="0" u="none" strike="noStrike" cap="none" dirty="0">
                <a:solidFill>
                  <a:schemeClr val="dk1"/>
                </a:solidFill>
                <a:latin typeface="Calibri"/>
                <a:ea typeface="Calibri"/>
                <a:cs typeface="Calibri"/>
                <a:sym typeface="Calibri"/>
              </a:rPr>
              <a:t>: Expand IPA production in Georgia and/or Florida to market to the Southeast region…and beyond</a:t>
            </a:r>
            <a:endParaRPr lang="en-US" sz="800" b="0" i="0" u="none" strike="noStrike" cap="none" dirty="0">
              <a:solidFill>
                <a:srgbClr val="000000"/>
              </a:solidFill>
              <a:latin typeface="Arial"/>
              <a:ea typeface="Arial"/>
              <a:cs typeface="Arial"/>
              <a:sym typeface="Arial"/>
            </a:endParaRPr>
          </a:p>
          <a:p>
            <a:pPr marL="0" lvl="0" indent="0" algn="l" rtl="0">
              <a:lnSpc>
                <a:spcPct val="100000"/>
              </a:lnSpc>
              <a:spcBef>
                <a:spcPts val="0"/>
              </a:spcBef>
              <a:spcAft>
                <a:spcPts val="0"/>
              </a:spcAft>
              <a:buSzPts val="1100"/>
              <a:buNone/>
            </a:pPr>
            <a:endParaRPr dirty="0"/>
          </a:p>
        </p:txBody>
      </p:sp>
      <p:sp>
        <p:nvSpPr>
          <p:cNvPr id="351" name="Google Shape;351;gfaa44ac42d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5" name="Google Shape;105;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p3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58" name="Google Shape;358;p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p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66" name="Google Shape;366;p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2" name="Google Shape;112;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120" name="Google Shape;120;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p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27" name="Google Shape;127;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p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35" name="Google Shape;135;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2" name="Google Shape;142;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p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50" name="Google Shape;150;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1"/>
        <p:cNvGrpSpPr/>
        <p:nvPr/>
      </p:nvGrpSpPr>
      <p:grpSpPr>
        <a:xfrm>
          <a:off x="0" y="0"/>
          <a:ext cx="0" cy="0"/>
          <a:chOff x="0" y="0"/>
          <a:chExt cx="0" cy="0"/>
        </a:xfrm>
      </p:grpSpPr>
      <p:sp>
        <p:nvSpPr>
          <p:cNvPr id="12" name="Google Shape;12;p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 name="Google Shape;13;p7"/>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 name="Google Shape;14;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 name="Google Shape;15;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 name="Google Shape;16;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1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16"/>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1" name="Google Shape;71;p1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2" name="Google Shape;72;p1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1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17"/>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17"/>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7" name="Google Shape;77;p1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8" name="Google Shape;78;p1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9" name="Google Shape;79;p1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7"/>
        <p:cNvGrpSpPr/>
        <p:nvPr/>
      </p:nvGrpSpPr>
      <p:grpSpPr>
        <a:xfrm>
          <a:off x="0" y="0"/>
          <a:ext cx="0" cy="0"/>
          <a:chOff x="0" y="0"/>
          <a:chExt cx="0" cy="0"/>
        </a:xfrm>
      </p:grpSpPr>
      <p:sp>
        <p:nvSpPr>
          <p:cNvPr id="18" name="Google Shape;18;p8"/>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8"/>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0" name="Google Shape;20;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 name="Google Shape;22;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3"/>
        <p:cNvGrpSpPr/>
        <p:nvPr/>
      </p:nvGrpSpPr>
      <p:grpSpPr>
        <a:xfrm>
          <a:off x="0" y="0"/>
          <a:ext cx="0" cy="0"/>
          <a:chOff x="0" y="0"/>
          <a:chExt cx="0" cy="0"/>
        </a:xfrm>
      </p:grpSpPr>
      <p:sp>
        <p:nvSpPr>
          <p:cNvPr id="24" name="Google Shape;24;p9"/>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9"/>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26" name="Google Shape;26;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9"/>
        <p:cNvGrpSpPr/>
        <p:nvPr/>
      </p:nvGrpSpPr>
      <p:grpSpPr>
        <a:xfrm>
          <a:off x="0" y="0"/>
          <a:ext cx="0" cy="0"/>
          <a:chOff x="0" y="0"/>
          <a:chExt cx="0" cy="0"/>
        </a:xfrm>
      </p:grpSpPr>
      <p:sp>
        <p:nvSpPr>
          <p:cNvPr id="30" name="Google Shape;30;p1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10"/>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2" name="Google Shape;32;p10"/>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 name="Google Shape;33;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6"/>
        <p:cNvGrpSpPr/>
        <p:nvPr/>
      </p:nvGrpSpPr>
      <p:grpSpPr>
        <a:xfrm>
          <a:off x="0" y="0"/>
          <a:ext cx="0" cy="0"/>
          <a:chOff x="0" y="0"/>
          <a:chExt cx="0" cy="0"/>
        </a:xfrm>
      </p:grpSpPr>
      <p:sp>
        <p:nvSpPr>
          <p:cNvPr id="37" name="Google Shape;37;p11"/>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11"/>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39" name="Google Shape;39;p11"/>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p11"/>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1" name="Google Shape;41;p11"/>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2" name="Google Shape;42;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3" name="Google Shape;43;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4" name="Google Shape;44;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5"/>
        <p:cNvGrpSpPr/>
        <p:nvPr/>
      </p:nvGrpSpPr>
      <p:grpSpPr>
        <a:xfrm>
          <a:off x="0" y="0"/>
          <a:ext cx="0" cy="0"/>
          <a:chOff x="0" y="0"/>
          <a:chExt cx="0" cy="0"/>
        </a:xfrm>
      </p:grpSpPr>
      <p:sp>
        <p:nvSpPr>
          <p:cNvPr id="46" name="Google Shape;46;p1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8" name="Google Shape;48;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9" name="Google Shape;49;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0"/>
        <p:cNvGrpSpPr/>
        <p:nvPr/>
      </p:nvGrpSpPr>
      <p:grpSpPr>
        <a:xfrm>
          <a:off x="0" y="0"/>
          <a:ext cx="0" cy="0"/>
          <a:chOff x="0" y="0"/>
          <a:chExt cx="0" cy="0"/>
        </a:xfrm>
      </p:grpSpPr>
      <p:sp>
        <p:nvSpPr>
          <p:cNvPr id="51" name="Google Shape;51;p1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1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p1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14"/>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14"/>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57" name="Google Shape;57;p14"/>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58" name="Google Shape;58;p1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1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15"/>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15"/>
          <p:cNvSpPr>
            <a:spLocks noGrp="1"/>
          </p:cNvSpPr>
          <p:nvPr>
            <p:ph type="pic" idx="2"/>
          </p:nvPr>
        </p:nvSpPr>
        <p:spPr>
          <a:xfrm>
            <a:off x="5183188" y="987425"/>
            <a:ext cx="6172200" cy="4873625"/>
          </a:xfrm>
          <a:prstGeom prst="rect">
            <a:avLst/>
          </a:prstGeom>
          <a:noFill/>
          <a:ln>
            <a:noFill/>
          </a:ln>
        </p:spPr>
      </p:sp>
      <p:sp>
        <p:nvSpPr>
          <p:cNvPr id="64" name="Google Shape;64;p15"/>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5" name="Google Shape;65;p1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1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1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 name="Google Shape;7;p6"/>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 name="Google Shape;8;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4.pn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13.png"/></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4.png"/><Relationship Id="rId4" Type="http://schemas.openxmlformats.org/officeDocument/2006/relationships/image" Target="../media/image15.png"/></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3.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hyperlink" Target="https://taxfoundation.org/publications/state-corporate-income-tax-rates-and-brackets/"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hyperlink" Target="https://www.ttb.gov/beer/statistics" TargetMode="External"/><Relationship Id="rId4" Type="http://schemas.openxmlformats.org/officeDocument/2006/relationships/image" Target="../media/image4.png"/></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5.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17.png"/></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6.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18.png"/></Relationships>
</file>

<file path=ppt/slides/_rels/slide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7.xml"/><Relationship Id="rId1" Type="http://schemas.openxmlformats.org/officeDocument/2006/relationships/slideLayout" Target="../slideLayouts/slideLayout1.xml"/><Relationship Id="rId5" Type="http://schemas.openxmlformats.org/officeDocument/2006/relationships/image" Target="../media/image19.png"/><Relationship Id="rId4" Type="http://schemas.openxmlformats.org/officeDocument/2006/relationships/image" Target="../media/image3.png"/></Relationships>
</file>

<file path=ppt/slides/_rels/slide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8.xml"/><Relationship Id="rId1" Type="http://schemas.openxmlformats.org/officeDocument/2006/relationships/slideLayout" Target="../slideLayouts/slideLayout1.xml"/><Relationship Id="rId5" Type="http://schemas.openxmlformats.org/officeDocument/2006/relationships/image" Target="../media/image20.png"/><Relationship Id="rId4" Type="http://schemas.openxmlformats.org/officeDocument/2006/relationships/image" Target="../media/image3.png"/></Relationships>
</file>

<file path=ppt/slides/_rels/slide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9.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1.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3"/>
        <p:cNvGrpSpPr/>
        <p:nvPr/>
      </p:nvGrpSpPr>
      <p:grpSpPr>
        <a:xfrm>
          <a:off x="0" y="0"/>
          <a:ext cx="0" cy="0"/>
          <a:chOff x="0" y="0"/>
          <a:chExt cx="0" cy="0"/>
        </a:xfrm>
      </p:grpSpPr>
      <p:sp>
        <p:nvSpPr>
          <p:cNvPr id="84" name="Google Shape;84;p1"/>
          <p:cNvSpPr/>
          <p:nvPr/>
        </p:nvSpPr>
        <p:spPr>
          <a:xfrm>
            <a:off x="0" y="0"/>
            <a:ext cx="12191999" cy="685736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85" name="Google Shape;85;p1"/>
          <p:cNvSpPr txBox="1">
            <a:spLocks noGrp="1"/>
          </p:cNvSpPr>
          <p:nvPr>
            <p:ph type="title"/>
          </p:nvPr>
        </p:nvSpPr>
        <p:spPr>
          <a:xfrm>
            <a:off x="1002283" y="2060199"/>
            <a:ext cx="5744188" cy="2736965"/>
          </a:xfrm>
          <a:prstGeom prst="rect">
            <a:avLst/>
          </a:prstGeom>
          <a:noFill/>
          <a:ln>
            <a:noFill/>
          </a:ln>
        </p:spPr>
        <p:txBody>
          <a:bodyPr spcFirstLastPara="1" wrap="square" lIns="91425" tIns="45700" rIns="91425" bIns="45700" anchor="t" anchorCtr="0">
            <a:normAutofit fontScale="90000"/>
          </a:bodyPr>
          <a:lstStyle/>
          <a:p>
            <a:pPr marL="0" lvl="0" indent="0" algn="l" rtl="0">
              <a:lnSpc>
                <a:spcPct val="90000"/>
              </a:lnSpc>
              <a:spcBef>
                <a:spcPts val="0"/>
              </a:spcBef>
              <a:spcAft>
                <a:spcPts val="0"/>
              </a:spcAft>
              <a:buSzPts val="3200"/>
              <a:buNone/>
            </a:pPr>
            <a:r>
              <a:rPr lang="en-US" sz="3200" b="1" u="sng" dirty="0">
                <a:solidFill>
                  <a:schemeClr val="dk1"/>
                </a:solidFill>
                <a:latin typeface="Arial"/>
                <a:ea typeface="Arial"/>
                <a:cs typeface="Arial"/>
                <a:sym typeface="Arial"/>
              </a:rPr>
              <a:t>Data Analysis</a:t>
            </a:r>
            <a:br>
              <a:rPr lang="en-US" sz="3200" b="1" dirty="0">
                <a:solidFill>
                  <a:schemeClr val="dk1"/>
                </a:solidFill>
                <a:latin typeface="Arial"/>
                <a:ea typeface="Arial"/>
                <a:cs typeface="Arial"/>
                <a:sym typeface="Arial"/>
              </a:rPr>
            </a:br>
            <a:br>
              <a:rPr lang="en-US" sz="3000" b="1" dirty="0">
                <a:solidFill>
                  <a:schemeClr val="dk1"/>
                </a:solidFill>
                <a:latin typeface="Arial"/>
                <a:ea typeface="Arial"/>
                <a:cs typeface="Arial"/>
                <a:sym typeface="Arial"/>
              </a:rPr>
            </a:br>
            <a:r>
              <a:rPr lang="en-US" sz="2700" b="1" dirty="0">
                <a:solidFill>
                  <a:schemeClr val="dk1"/>
                </a:solidFill>
                <a:latin typeface="Arial"/>
                <a:ea typeface="Arial"/>
                <a:cs typeface="Arial"/>
                <a:sym typeface="Arial"/>
              </a:rPr>
              <a:t>Craft Beer: Breweries, ABV/IBU and Other Statistics</a:t>
            </a:r>
            <a:br>
              <a:rPr lang="en-US" sz="3000" b="1" dirty="0">
                <a:solidFill>
                  <a:schemeClr val="dk1"/>
                </a:solidFill>
                <a:latin typeface="Arial"/>
                <a:ea typeface="Arial"/>
                <a:cs typeface="Arial"/>
                <a:sym typeface="Arial"/>
              </a:rPr>
            </a:br>
            <a:br>
              <a:rPr lang="en-US" sz="3000" b="1" dirty="0">
                <a:solidFill>
                  <a:schemeClr val="dk1"/>
                </a:solidFill>
                <a:latin typeface="Arial"/>
                <a:ea typeface="Arial"/>
                <a:cs typeface="Arial"/>
                <a:sym typeface="Arial"/>
              </a:rPr>
            </a:br>
            <a:r>
              <a:rPr lang="en-US" sz="2000" i="1" dirty="0">
                <a:solidFill>
                  <a:schemeClr val="dk1"/>
                </a:solidFill>
                <a:latin typeface="Arial"/>
                <a:ea typeface="Arial"/>
                <a:cs typeface="Arial"/>
                <a:sym typeface="Arial"/>
              </a:rPr>
              <a:t>Prepared by the Cerberus Company</a:t>
            </a:r>
            <a:br>
              <a:rPr lang="en-US" sz="2000" i="1" dirty="0">
                <a:solidFill>
                  <a:schemeClr val="dk1"/>
                </a:solidFill>
                <a:latin typeface="Arial"/>
                <a:ea typeface="Arial"/>
                <a:cs typeface="Arial"/>
                <a:sym typeface="Arial"/>
              </a:rPr>
            </a:br>
            <a:br>
              <a:rPr lang="en-US" sz="2000" i="1" dirty="0">
                <a:solidFill>
                  <a:schemeClr val="dk1"/>
                </a:solidFill>
                <a:latin typeface="Arial"/>
                <a:ea typeface="Arial"/>
                <a:cs typeface="Arial"/>
                <a:sym typeface="Arial"/>
              </a:rPr>
            </a:br>
            <a:br>
              <a:rPr lang="en-US" sz="2000" i="1" dirty="0">
                <a:solidFill>
                  <a:schemeClr val="dk1"/>
                </a:solidFill>
                <a:latin typeface="Arial"/>
                <a:ea typeface="Arial"/>
                <a:cs typeface="Arial"/>
                <a:sym typeface="Arial"/>
              </a:rPr>
            </a:br>
            <a:r>
              <a:rPr lang="en-US" sz="2000" i="1" dirty="0">
                <a:solidFill>
                  <a:schemeClr val="dk1"/>
                </a:solidFill>
                <a:latin typeface="Arial"/>
                <a:ea typeface="Arial"/>
                <a:cs typeface="Arial"/>
                <a:sym typeface="Arial"/>
              </a:rPr>
              <a:t>Video: </a:t>
            </a:r>
            <a:r>
              <a:rPr lang="en-US" sz="2000" i="1" u="sng" dirty="0">
                <a:solidFill>
                  <a:schemeClr val="accent1"/>
                </a:solidFill>
                <a:latin typeface="Arial"/>
                <a:ea typeface="Arial"/>
                <a:cs typeface="Arial"/>
                <a:sym typeface="Arial"/>
              </a:rPr>
              <a:t>https://www.youtube.com/watch?v=D26nm6r8GuE</a:t>
            </a:r>
            <a:endParaRPr u="sng" dirty="0">
              <a:solidFill>
                <a:schemeClr val="accent1"/>
              </a:solidFill>
            </a:endParaRPr>
          </a:p>
        </p:txBody>
      </p:sp>
      <p:grpSp>
        <p:nvGrpSpPr>
          <p:cNvPr id="86" name="Google Shape;86;p1"/>
          <p:cNvGrpSpPr/>
          <p:nvPr/>
        </p:nvGrpSpPr>
        <p:grpSpPr>
          <a:xfrm>
            <a:off x="0" y="3048031"/>
            <a:ext cx="731521" cy="673460"/>
            <a:chOff x="3940602" y="308034"/>
            <a:chExt cx="2116791" cy="3428999"/>
          </a:xfrm>
        </p:grpSpPr>
        <p:sp>
          <p:nvSpPr>
            <p:cNvPr id="87" name="Google Shape;87;p1"/>
            <p:cNvSpPr/>
            <p:nvPr/>
          </p:nvSpPr>
          <p:spPr>
            <a:xfrm>
              <a:off x="3940602" y="308034"/>
              <a:ext cx="566743" cy="342899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88" name="Google Shape;88;p1"/>
            <p:cNvSpPr/>
            <p:nvPr/>
          </p:nvSpPr>
          <p:spPr>
            <a:xfrm>
              <a:off x="4715626" y="308034"/>
              <a:ext cx="566743" cy="342899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89" name="Google Shape;89;p1"/>
            <p:cNvSpPr/>
            <p:nvPr/>
          </p:nvSpPr>
          <p:spPr>
            <a:xfrm>
              <a:off x="5490650" y="308034"/>
              <a:ext cx="566743" cy="342899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sp>
        <p:nvSpPr>
          <p:cNvPr id="90" name="Google Shape;90;p1"/>
          <p:cNvSpPr/>
          <p:nvPr/>
        </p:nvSpPr>
        <p:spPr>
          <a:xfrm flipH="1">
            <a:off x="10697670" y="0"/>
            <a:ext cx="1494330" cy="68580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91" name="Google Shape;91;p1"/>
          <p:cNvSpPr/>
          <p:nvPr/>
        </p:nvSpPr>
        <p:spPr>
          <a:xfrm>
            <a:off x="6858000" y="257770"/>
            <a:ext cx="4837176" cy="2979964"/>
          </a:xfrm>
          <a:prstGeom prst="rect">
            <a:avLst/>
          </a:prstGeom>
          <a:solidFill>
            <a:schemeClr val="lt1"/>
          </a:solidFill>
          <a:ln>
            <a:noFill/>
          </a:ln>
          <a:effectLst>
            <a:outerShdw blurRad="139700" dist="127000" dir="5400000" algn="t" rotWithShape="0">
              <a:srgbClr val="000000">
                <a:alpha val="1411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92" name="Google Shape;92;p1"/>
          <p:cNvSpPr/>
          <p:nvPr/>
        </p:nvSpPr>
        <p:spPr>
          <a:xfrm>
            <a:off x="6858000" y="3462252"/>
            <a:ext cx="4837176" cy="2979964"/>
          </a:xfrm>
          <a:prstGeom prst="rect">
            <a:avLst/>
          </a:prstGeom>
          <a:solidFill>
            <a:schemeClr val="lt1"/>
          </a:solidFill>
          <a:ln>
            <a:noFill/>
          </a:ln>
          <a:effectLst>
            <a:outerShdw blurRad="139700" dist="127000" dir="5400000" algn="t" rotWithShape="0">
              <a:srgbClr val="000000">
                <a:alpha val="1411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93" name="Google Shape;93;p1" descr="A red and white logo&#10;&#10;Description automatically generated with low confidence"/>
          <p:cNvPicPr preferRelativeResize="0"/>
          <p:nvPr/>
        </p:nvPicPr>
        <p:blipFill rotWithShape="1">
          <a:blip r:embed="rId3">
            <a:alphaModFix/>
          </a:blip>
          <a:srcRect/>
          <a:stretch/>
        </p:blipFill>
        <p:spPr>
          <a:xfrm>
            <a:off x="7248827" y="865632"/>
            <a:ext cx="4196008" cy="1573503"/>
          </a:xfrm>
          <a:prstGeom prst="rect">
            <a:avLst/>
          </a:prstGeom>
          <a:noFill/>
          <a:ln>
            <a:noFill/>
          </a:ln>
        </p:spPr>
      </p:pic>
      <p:pic>
        <p:nvPicPr>
          <p:cNvPr id="94" name="Google Shape;94;p1" descr="Logo&#10;&#10;Description automatically generated"/>
          <p:cNvPicPr preferRelativeResize="0"/>
          <p:nvPr/>
        </p:nvPicPr>
        <p:blipFill rotWithShape="1">
          <a:blip r:embed="rId4">
            <a:alphaModFix/>
          </a:blip>
          <a:srcRect/>
          <a:stretch/>
        </p:blipFill>
        <p:spPr>
          <a:xfrm>
            <a:off x="7881395" y="3835711"/>
            <a:ext cx="2930871" cy="223304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26"/>
          <p:cNvSpPr txBox="1">
            <a:spLocks noGrp="1"/>
          </p:cNvSpPr>
          <p:nvPr>
            <p:ph type="title"/>
          </p:nvPr>
        </p:nvSpPr>
        <p:spPr>
          <a:xfrm>
            <a:off x="599722" y="2544145"/>
            <a:ext cx="10992556" cy="1769710"/>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90000"/>
              </a:lnSpc>
              <a:spcBef>
                <a:spcPts val="0"/>
              </a:spcBef>
              <a:spcAft>
                <a:spcPts val="0"/>
              </a:spcAft>
              <a:buClr>
                <a:schemeClr val="dk1"/>
              </a:buClr>
              <a:buSzPct val="100000"/>
              <a:buFont typeface="Calibri"/>
              <a:buNone/>
            </a:pPr>
            <a:r>
              <a:rPr lang="en-US" sz="4800" b="1"/>
              <a:t>Maximum IBU and ABV</a:t>
            </a:r>
            <a:br>
              <a:rPr lang="en-US" sz="4800" b="1">
                <a:latin typeface="Calibri"/>
                <a:ea typeface="Calibri"/>
                <a:cs typeface="Calibri"/>
                <a:sym typeface="Calibri"/>
              </a:rPr>
            </a:br>
            <a:br>
              <a:rPr lang="en-US" sz="4800" b="1">
                <a:latin typeface="Calibri"/>
                <a:ea typeface="Calibri"/>
                <a:cs typeface="Calibri"/>
                <a:sym typeface="Calibri"/>
              </a:rPr>
            </a:br>
            <a:endParaRPr/>
          </a:p>
        </p:txBody>
      </p:sp>
      <p:pic>
        <p:nvPicPr>
          <p:cNvPr id="161" name="Google Shape;161;p26" descr="A red and white logo&#10;&#10;Description automatically generated with low confidence"/>
          <p:cNvPicPr preferRelativeResize="0"/>
          <p:nvPr/>
        </p:nvPicPr>
        <p:blipFill rotWithShape="1">
          <a:blip r:embed="rId3">
            <a:alphaModFix/>
          </a:blip>
          <a:srcRect/>
          <a:stretch/>
        </p:blipFill>
        <p:spPr>
          <a:xfrm>
            <a:off x="9715501" y="5929313"/>
            <a:ext cx="2476499" cy="928687"/>
          </a:xfrm>
          <a:prstGeom prst="rect">
            <a:avLst/>
          </a:prstGeom>
          <a:noFill/>
          <a:ln>
            <a:noFill/>
          </a:ln>
          <a:effectLst>
            <a:outerShdw blurRad="50800" dist="50800" dir="5400000" algn="ctr" rotWithShape="0">
              <a:srgbClr val="000000">
                <a:alpha val="36078"/>
              </a:srgbClr>
            </a:outerShdw>
          </a:effectLst>
        </p:spPr>
      </p:pic>
      <p:pic>
        <p:nvPicPr>
          <p:cNvPr id="162" name="Google Shape;162;p26"/>
          <p:cNvPicPr preferRelativeResize="0"/>
          <p:nvPr/>
        </p:nvPicPr>
        <p:blipFill rotWithShape="1">
          <a:blip r:embed="rId4">
            <a:alphaModFix/>
          </a:blip>
          <a:srcRect/>
          <a:stretch/>
        </p:blipFill>
        <p:spPr>
          <a:xfrm>
            <a:off x="0" y="3020323"/>
            <a:ext cx="206282" cy="72237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pic>
        <p:nvPicPr>
          <p:cNvPr id="167" name="Google Shape;167;p27" descr="A red and white logo&#10;&#10;Description automatically generated with low confidence"/>
          <p:cNvPicPr preferRelativeResize="0"/>
          <p:nvPr/>
        </p:nvPicPr>
        <p:blipFill rotWithShape="1">
          <a:blip r:embed="rId3">
            <a:alphaModFix/>
          </a:blip>
          <a:srcRect/>
          <a:stretch/>
        </p:blipFill>
        <p:spPr>
          <a:xfrm>
            <a:off x="9715501" y="5929313"/>
            <a:ext cx="2476499" cy="928687"/>
          </a:xfrm>
          <a:prstGeom prst="rect">
            <a:avLst/>
          </a:prstGeom>
          <a:noFill/>
          <a:ln>
            <a:noFill/>
          </a:ln>
          <a:effectLst>
            <a:outerShdw blurRad="50800" dist="50800" dir="5400000" algn="ctr" rotWithShape="0">
              <a:srgbClr val="000000">
                <a:alpha val="36078"/>
              </a:srgbClr>
            </a:outerShdw>
          </a:effectLst>
        </p:spPr>
      </p:pic>
      <p:sp>
        <p:nvSpPr>
          <p:cNvPr id="168" name="Google Shape;168;p27"/>
          <p:cNvSpPr txBox="1"/>
          <p:nvPr/>
        </p:nvSpPr>
        <p:spPr>
          <a:xfrm>
            <a:off x="2442343" y="1997839"/>
            <a:ext cx="7273158" cy="2862322"/>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000000"/>
              </a:buClr>
              <a:buSzPts val="1400"/>
              <a:buFont typeface="Arial"/>
              <a:buChar char="•"/>
            </a:pPr>
            <a:r>
              <a:rPr lang="en-US" sz="1400" b="1" i="0" u="none" strike="noStrike" cap="none" dirty="0">
                <a:solidFill>
                  <a:srgbClr val="000000"/>
                </a:solidFill>
                <a:latin typeface="Arial"/>
                <a:ea typeface="Arial"/>
                <a:cs typeface="Arial"/>
                <a:sym typeface="Arial"/>
              </a:rPr>
              <a:t>Oregon’s Astoria Brewing Company out of Astoria has the Bitter Bitch Imperial IPA with 138 IBUs; the most bitter beer from our analysis data.</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1"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1" i="0" u="none" strike="noStrike" cap="none" dirty="0">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1400"/>
              <a:buFont typeface="Arial"/>
              <a:buChar char="•"/>
            </a:pPr>
            <a:r>
              <a:rPr lang="en-US" sz="1400" b="1" i="0" u="none" strike="noStrike" cap="none" dirty="0">
                <a:solidFill>
                  <a:srgbClr val="000000"/>
                </a:solidFill>
                <a:latin typeface="Arial"/>
                <a:ea typeface="Arial"/>
                <a:cs typeface="Arial"/>
                <a:sym typeface="Arial"/>
              </a:rPr>
              <a:t>Kentucky’s Against the Grain Brewery out of Louisville has the London Balling English </a:t>
            </a:r>
            <a:r>
              <a:rPr lang="en-US" sz="1400" b="1" i="0" u="none" strike="noStrike" cap="none" dirty="0" err="1">
                <a:solidFill>
                  <a:srgbClr val="000000"/>
                </a:solidFill>
                <a:latin typeface="Arial"/>
                <a:ea typeface="Arial"/>
                <a:cs typeface="Arial"/>
                <a:sym typeface="Arial"/>
              </a:rPr>
              <a:t>Barleywine</a:t>
            </a:r>
            <a:r>
              <a:rPr lang="en-US" sz="1400" b="1" i="0" u="none" strike="noStrike" cap="none" dirty="0">
                <a:solidFill>
                  <a:srgbClr val="000000"/>
                </a:solidFill>
                <a:latin typeface="Arial"/>
                <a:ea typeface="Arial"/>
                <a:cs typeface="Arial"/>
                <a:sym typeface="Arial"/>
              </a:rPr>
              <a:t> with an ABV of 12.5%; The highest ABV beer from our analysis data.</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1"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1"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US" sz="1400" b="1" i="0" u="none" strike="noStrike" cap="none" dirty="0">
                <a:solidFill>
                  <a:srgbClr val="000000"/>
                </a:solidFill>
                <a:latin typeface="Arial"/>
                <a:ea typeface="Arial"/>
                <a:cs typeface="Arial"/>
                <a:sym typeface="Arial"/>
              </a:rPr>
              <a:t>Note: </a:t>
            </a:r>
            <a:r>
              <a:rPr lang="en-US" sz="1200" b="0" i="1" u="none" strike="noStrike" cap="none" dirty="0">
                <a:solidFill>
                  <a:srgbClr val="000000"/>
                </a:solidFill>
                <a:latin typeface="Arial"/>
                <a:ea typeface="Arial"/>
                <a:cs typeface="Arial"/>
                <a:sym typeface="Arial"/>
              </a:rPr>
              <a:t>Colorado’s </a:t>
            </a:r>
            <a:r>
              <a:rPr lang="en-US" sz="1200" b="0" i="1" u="none" strike="noStrike" cap="none" dirty="0" err="1">
                <a:solidFill>
                  <a:srgbClr val="000000"/>
                </a:solidFill>
                <a:latin typeface="Arial"/>
                <a:ea typeface="Arial"/>
                <a:cs typeface="Arial"/>
                <a:sym typeface="Arial"/>
              </a:rPr>
              <a:t>UpSlope</a:t>
            </a:r>
            <a:r>
              <a:rPr lang="en-US" sz="1200" b="0" i="1" u="none" strike="noStrike" cap="none" dirty="0">
                <a:solidFill>
                  <a:srgbClr val="000000"/>
                </a:solidFill>
                <a:latin typeface="Arial"/>
                <a:ea typeface="Arial"/>
                <a:cs typeface="Arial"/>
                <a:sym typeface="Arial"/>
              </a:rPr>
              <a:t> Brewing Company out of Boulder has the Lee Hill Series Vol. 5 </a:t>
            </a:r>
            <a:r>
              <a:rPr lang="en-US" sz="1200" b="0" i="1" u="none" strike="noStrike" cap="none" dirty="0" err="1">
                <a:solidFill>
                  <a:srgbClr val="000000"/>
                </a:solidFill>
                <a:latin typeface="Arial"/>
                <a:ea typeface="Arial"/>
                <a:cs typeface="Arial"/>
                <a:sym typeface="Arial"/>
              </a:rPr>
              <a:t>Quadrupel</a:t>
            </a:r>
            <a:r>
              <a:rPr lang="en-US" sz="1200" b="0" i="1" u="none" strike="noStrike" cap="none" dirty="0">
                <a:solidFill>
                  <a:srgbClr val="000000"/>
                </a:solidFill>
                <a:latin typeface="Arial"/>
                <a:ea typeface="Arial"/>
                <a:cs typeface="Arial"/>
                <a:sym typeface="Arial"/>
              </a:rPr>
              <a:t> Ale, with an ABV of 12.8%. However, it has no associated IBU, so is not included in our analysis.</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br>
              <a:rPr lang="en-US" sz="1400" b="0" i="1" u="none" strike="noStrike" cap="none" dirty="0">
                <a:solidFill>
                  <a:srgbClr val="000000"/>
                </a:solidFill>
                <a:latin typeface="Arial"/>
                <a:ea typeface="Arial"/>
                <a:cs typeface="Arial"/>
                <a:sym typeface="Arial"/>
              </a:rPr>
            </a:br>
            <a:endParaRPr sz="1400" b="0" i="1" u="none" strike="noStrike" cap="none" dirty="0">
              <a:solidFill>
                <a:srgbClr val="000000"/>
              </a:solidFill>
              <a:latin typeface="Arial"/>
              <a:ea typeface="Arial"/>
              <a:cs typeface="Arial"/>
              <a:sym typeface="Arial"/>
            </a:endParaRPr>
          </a:p>
        </p:txBody>
      </p:sp>
      <p:pic>
        <p:nvPicPr>
          <p:cNvPr id="169" name="Google Shape;169;p27"/>
          <p:cNvPicPr preferRelativeResize="0"/>
          <p:nvPr/>
        </p:nvPicPr>
        <p:blipFill rotWithShape="1">
          <a:blip r:embed="rId4">
            <a:alphaModFix/>
          </a:blip>
          <a:srcRect/>
          <a:stretch/>
        </p:blipFill>
        <p:spPr>
          <a:xfrm>
            <a:off x="0" y="3020323"/>
            <a:ext cx="206282" cy="72237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pic>
        <p:nvPicPr>
          <p:cNvPr id="174" name="Google Shape;174;p28" descr="A red and white logo&#10;&#10;Description automatically generated with low confidence"/>
          <p:cNvPicPr preferRelativeResize="0"/>
          <p:nvPr/>
        </p:nvPicPr>
        <p:blipFill rotWithShape="1">
          <a:blip r:embed="rId3">
            <a:alphaModFix/>
          </a:blip>
          <a:srcRect/>
          <a:stretch/>
        </p:blipFill>
        <p:spPr>
          <a:xfrm>
            <a:off x="9715501" y="5929313"/>
            <a:ext cx="2476499" cy="928687"/>
          </a:xfrm>
          <a:prstGeom prst="rect">
            <a:avLst/>
          </a:prstGeom>
          <a:noFill/>
          <a:ln>
            <a:noFill/>
          </a:ln>
          <a:effectLst>
            <a:outerShdw blurRad="50800" dist="50800" dir="5400000" algn="ctr" rotWithShape="0">
              <a:srgbClr val="000000">
                <a:alpha val="36078"/>
              </a:srgbClr>
            </a:outerShdw>
          </a:effectLst>
        </p:spPr>
      </p:pic>
      <p:sp>
        <p:nvSpPr>
          <p:cNvPr id="175" name="Google Shape;175;p28"/>
          <p:cNvSpPr txBox="1"/>
          <p:nvPr/>
        </p:nvSpPr>
        <p:spPr>
          <a:xfrm>
            <a:off x="599722" y="2544145"/>
            <a:ext cx="10992556" cy="1769710"/>
          </a:xfrm>
          <a:prstGeom prst="rect">
            <a:avLst/>
          </a:prstGeom>
          <a:noFill/>
          <a:ln>
            <a:noFill/>
          </a:ln>
        </p:spPr>
        <p:txBody>
          <a:bodyPr spcFirstLastPara="1" wrap="square" lIns="91425" tIns="45700" rIns="91425" bIns="45700" anchor="ctr" anchorCtr="0">
            <a:normAutofit fontScale="90000" lnSpcReduction="10000"/>
          </a:bodyPr>
          <a:lstStyle/>
          <a:p>
            <a:pPr marL="0" marR="0" lvl="0" indent="0" algn="ctr" rtl="0">
              <a:lnSpc>
                <a:spcPct val="90000"/>
              </a:lnSpc>
              <a:spcBef>
                <a:spcPts val="0"/>
              </a:spcBef>
              <a:spcAft>
                <a:spcPts val="0"/>
              </a:spcAft>
              <a:buClr>
                <a:schemeClr val="dk1"/>
              </a:buClr>
              <a:buSzPct val="100000"/>
              <a:buFont typeface="Calibri"/>
              <a:buNone/>
            </a:pPr>
            <a:r>
              <a:rPr lang="en-US" sz="4800" b="1" i="0" u="none" strike="noStrike" cap="none">
                <a:solidFill>
                  <a:schemeClr val="dk1"/>
                </a:solidFill>
                <a:latin typeface="Calibri"/>
                <a:ea typeface="Calibri"/>
                <a:cs typeface="Calibri"/>
                <a:sym typeface="Calibri"/>
              </a:rPr>
              <a:t>ABV Statistical Summary</a:t>
            </a:r>
            <a:br>
              <a:rPr lang="en-US" sz="4800" b="1" i="0" u="none" strike="noStrike" cap="none">
                <a:solidFill>
                  <a:schemeClr val="dk1"/>
                </a:solidFill>
                <a:latin typeface="Calibri"/>
                <a:ea typeface="Calibri"/>
                <a:cs typeface="Calibri"/>
                <a:sym typeface="Calibri"/>
              </a:rPr>
            </a:br>
            <a:br>
              <a:rPr lang="en-US" sz="4800" b="1" i="0" u="none" strike="noStrike" cap="none">
                <a:solidFill>
                  <a:schemeClr val="dk1"/>
                </a:solidFill>
                <a:latin typeface="Calibri"/>
                <a:ea typeface="Calibri"/>
                <a:cs typeface="Calibri"/>
                <a:sym typeface="Calibri"/>
              </a:rPr>
            </a:br>
            <a:r>
              <a:rPr lang="en-US" sz="4800" b="0" i="1" u="none" strike="noStrike" cap="none">
                <a:solidFill>
                  <a:schemeClr val="dk1"/>
                </a:solidFill>
                <a:latin typeface="Calibri"/>
                <a:ea typeface="Calibri"/>
                <a:cs typeface="Calibri"/>
                <a:sym typeface="Calibri"/>
              </a:rPr>
              <a:t> </a:t>
            </a:r>
            <a:endParaRPr sz="6000" b="0" i="0" u="none" strike="noStrike" cap="none">
              <a:solidFill>
                <a:schemeClr val="dk1"/>
              </a:solidFill>
              <a:latin typeface="Calibri"/>
              <a:ea typeface="Calibri"/>
              <a:cs typeface="Calibri"/>
              <a:sym typeface="Calibri"/>
            </a:endParaRPr>
          </a:p>
        </p:txBody>
      </p:sp>
      <p:pic>
        <p:nvPicPr>
          <p:cNvPr id="176" name="Google Shape;176;p28"/>
          <p:cNvPicPr preferRelativeResize="0"/>
          <p:nvPr/>
        </p:nvPicPr>
        <p:blipFill rotWithShape="1">
          <a:blip r:embed="rId4">
            <a:alphaModFix/>
          </a:blip>
          <a:srcRect/>
          <a:stretch/>
        </p:blipFill>
        <p:spPr>
          <a:xfrm>
            <a:off x="0" y="3020323"/>
            <a:ext cx="206282" cy="72237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pic>
        <p:nvPicPr>
          <p:cNvPr id="181" name="Google Shape;181;p2" descr="Chart, histogram&#10;&#10;Description automatically generated"/>
          <p:cNvPicPr preferRelativeResize="0"/>
          <p:nvPr/>
        </p:nvPicPr>
        <p:blipFill rotWithShape="1">
          <a:blip r:embed="rId3">
            <a:alphaModFix/>
          </a:blip>
          <a:srcRect/>
          <a:stretch/>
        </p:blipFill>
        <p:spPr>
          <a:xfrm>
            <a:off x="353034" y="551131"/>
            <a:ext cx="8077377" cy="5755736"/>
          </a:xfrm>
          <a:prstGeom prst="rect">
            <a:avLst/>
          </a:prstGeom>
          <a:noFill/>
          <a:ln>
            <a:noFill/>
          </a:ln>
        </p:spPr>
      </p:pic>
      <p:sp>
        <p:nvSpPr>
          <p:cNvPr id="182" name="Google Shape;182;p2"/>
          <p:cNvSpPr txBox="1"/>
          <p:nvPr/>
        </p:nvSpPr>
        <p:spPr>
          <a:xfrm>
            <a:off x="8291865" y="442920"/>
            <a:ext cx="1732668"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US" sz="2800" b="1" i="0" u="none" strike="noStrike" cap="none">
                <a:solidFill>
                  <a:schemeClr val="dk1"/>
                </a:solidFill>
                <a:latin typeface="Calibri"/>
                <a:ea typeface="Calibri"/>
                <a:cs typeface="Calibri"/>
                <a:sym typeface="Calibri"/>
              </a:rPr>
              <a:t>Findings</a:t>
            </a:r>
            <a:endParaRPr sz="1400" b="0" i="0" u="none" strike="noStrike" cap="none">
              <a:solidFill>
                <a:srgbClr val="000000"/>
              </a:solidFill>
              <a:latin typeface="Arial"/>
              <a:ea typeface="Arial"/>
              <a:cs typeface="Arial"/>
              <a:sym typeface="Arial"/>
            </a:endParaRPr>
          </a:p>
        </p:txBody>
      </p:sp>
      <p:sp>
        <p:nvSpPr>
          <p:cNvPr id="183" name="Google Shape;183;p2"/>
          <p:cNvSpPr txBox="1"/>
          <p:nvPr/>
        </p:nvSpPr>
        <p:spPr>
          <a:xfrm>
            <a:off x="8077377" y="1609349"/>
            <a:ext cx="2912533" cy="2862322"/>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chemeClr val="dk1"/>
              </a:buClr>
              <a:buSzPts val="1800"/>
              <a:buFont typeface="Arial"/>
              <a:buChar char="•"/>
            </a:pPr>
            <a:r>
              <a:rPr lang="en-US" sz="1800" b="0" i="0" u="none" strike="noStrike" cap="none">
                <a:solidFill>
                  <a:schemeClr val="dk1"/>
                </a:solidFill>
                <a:latin typeface="Calibri"/>
                <a:ea typeface="Calibri"/>
                <a:cs typeface="Calibri"/>
                <a:sym typeface="Calibri"/>
              </a:rPr>
              <a:t>Evidence of right skewness</a:t>
            </a:r>
            <a:endParaRPr sz="1400" b="0" i="0" u="none" strike="noStrike" cap="none">
              <a:solidFill>
                <a:srgbClr val="000000"/>
              </a:solidFill>
              <a:latin typeface="Arial"/>
              <a:ea typeface="Arial"/>
              <a:cs typeface="Arial"/>
              <a:sym typeface="Arial"/>
            </a:endParaRPr>
          </a:p>
          <a:p>
            <a:pPr marL="285750" marR="0" lvl="0" indent="-171450" algn="l" rtl="0">
              <a:lnSpc>
                <a:spcPct val="100000"/>
              </a:lnSpc>
              <a:spcBef>
                <a:spcPts val="0"/>
              </a:spcBef>
              <a:spcAft>
                <a:spcPts val="0"/>
              </a:spcAft>
              <a:buClr>
                <a:schemeClr val="dk1"/>
              </a:buClr>
              <a:buSzPts val="1800"/>
              <a:buFont typeface="Arial"/>
              <a:buNone/>
            </a:pPr>
            <a:endParaRPr sz="1800" b="0" i="0" u="none" strike="noStrike" cap="none">
              <a:solidFill>
                <a:schemeClr val="dk1"/>
              </a:solidFill>
              <a:latin typeface="Calibri"/>
              <a:ea typeface="Calibri"/>
              <a:cs typeface="Calibri"/>
              <a:sym typeface="Calibri"/>
            </a:endParaRPr>
          </a:p>
          <a:p>
            <a:pPr marL="285750" marR="0" lvl="0" indent="-285750" algn="l" rtl="0">
              <a:lnSpc>
                <a:spcPct val="100000"/>
              </a:lnSpc>
              <a:spcBef>
                <a:spcPts val="0"/>
              </a:spcBef>
              <a:spcAft>
                <a:spcPts val="0"/>
              </a:spcAft>
              <a:buClr>
                <a:schemeClr val="dk1"/>
              </a:buClr>
              <a:buSzPts val="1800"/>
              <a:buFont typeface="Arial"/>
              <a:buChar char="•"/>
            </a:pPr>
            <a:r>
              <a:rPr lang="en-US" sz="1800" b="0" i="0" u="none" strike="noStrike" cap="none">
                <a:solidFill>
                  <a:schemeClr val="dk1"/>
                </a:solidFill>
                <a:latin typeface="Calibri"/>
                <a:ea typeface="Calibri"/>
                <a:cs typeface="Calibri"/>
                <a:sym typeface="Calibri"/>
              </a:rPr>
              <a:t>Majority of beer falls around the 4.5% - 6% ABV range</a:t>
            </a:r>
            <a:endParaRPr sz="1400" b="0" i="0" u="none" strike="noStrike" cap="none">
              <a:solidFill>
                <a:srgbClr val="000000"/>
              </a:solidFill>
              <a:latin typeface="Arial"/>
              <a:ea typeface="Arial"/>
              <a:cs typeface="Arial"/>
              <a:sym typeface="Arial"/>
            </a:endParaRPr>
          </a:p>
          <a:p>
            <a:pPr marL="285750" marR="0" lvl="0" indent="-171450" algn="l" rtl="0">
              <a:lnSpc>
                <a:spcPct val="100000"/>
              </a:lnSpc>
              <a:spcBef>
                <a:spcPts val="0"/>
              </a:spcBef>
              <a:spcAft>
                <a:spcPts val="0"/>
              </a:spcAft>
              <a:buClr>
                <a:schemeClr val="dk1"/>
              </a:buClr>
              <a:buSzPts val="1800"/>
              <a:buFont typeface="Arial"/>
              <a:buNone/>
            </a:pPr>
            <a:endParaRPr sz="1800" b="0" i="0" u="none" strike="noStrike" cap="none">
              <a:solidFill>
                <a:schemeClr val="dk1"/>
              </a:solidFill>
              <a:latin typeface="Calibri"/>
              <a:ea typeface="Calibri"/>
              <a:cs typeface="Calibri"/>
              <a:sym typeface="Calibri"/>
            </a:endParaRPr>
          </a:p>
          <a:p>
            <a:pPr marL="285750" marR="0" lvl="0" indent="-285750" algn="l" rtl="0">
              <a:lnSpc>
                <a:spcPct val="100000"/>
              </a:lnSpc>
              <a:spcBef>
                <a:spcPts val="0"/>
              </a:spcBef>
              <a:spcAft>
                <a:spcPts val="0"/>
              </a:spcAft>
              <a:buClr>
                <a:schemeClr val="dk1"/>
              </a:buClr>
              <a:buSzPts val="1800"/>
              <a:buFont typeface="Arial"/>
              <a:buChar char="•"/>
            </a:pPr>
            <a:r>
              <a:rPr lang="en-US" sz="1800" b="0" i="0" u="none" strike="noStrike" cap="none">
                <a:solidFill>
                  <a:schemeClr val="dk1"/>
                </a:solidFill>
                <a:latin typeface="Calibri"/>
                <a:ea typeface="Calibri"/>
                <a:cs typeface="Calibri"/>
                <a:sym typeface="Calibri"/>
              </a:rPr>
              <a:t>Budweiser has an ABV of 5%; falling in the normal range for US Beer</a:t>
            </a:r>
            <a:endParaRPr sz="1400" b="0" i="0" u="none" strike="noStrike" cap="none">
              <a:solidFill>
                <a:srgbClr val="000000"/>
              </a:solidFill>
              <a:latin typeface="Arial"/>
              <a:ea typeface="Arial"/>
              <a:cs typeface="Arial"/>
              <a:sym typeface="Arial"/>
            </a:endParaRPr>
          </a:p>
        </p:txBody>
      </p:sp>
      <p:pic>
        <p:nvPicPr>
          <p:cNvPr id="184" name="Google Shape;184;p2" descr="A red and white logo&#10;&#10;Description automatically generated with low confidence"/>
          <p:cNvPicPr preferRelativeResize="0"/>
          <p:nvPr/>
        </p:nvPicPr>
        <p:blipFill rotWithShape="1">
          <a:blip r:embed="rId4">
            <a:alphaModFix/>
          </a:blip>
          <a:srcRect/>
          <a:stretch/>
        </p:blipFill>
        <p:spPr>
          <a:xfrm>
            <a:off x="9715501" y="5929313"/>
            <a:ext cx="2476499" cy="928687"/>
          </a:xfrm>
          <a:prstGeom prst="rect">
            <a:avLst/>
          </a:prstGeom>
          <a:noFill/>
          <a:ln>
            <a:noFill/>
          </a:ln>
          <a:effectLst>
            <a:outerShdw blurRad="50800" dist="50800" dir="5400000" algn="ctr" rotWithShape="0">
              <a:srgbClr val="000000">
                <a:alpha val="36078"/>
              </a:srgbClr>
            </a:outerShdw>
          </a:effectLst>
        </p:spPr>
      </p:pic>
      <p:pic>
        <p:nvPicPr>
          <p:cNvPr id="185" name="Google Shape;185;p2"/>
          <p:cNvPicPr preferRelativeResize="0"/>
          <p:nvPr/>
        </p:nvPicPr>
        <p:blipFill rotWithShape="1">
          <a:blip r:embed="rId5">
            <a:alphaModFix/>
          </a:blip>
          <a:srcRect/>
          <a:stretch/>
        </p:blipFill>
        <p:spPr>
          <a:xfrm>
            <a:off x="0" y="3020323"/>
            <a:ext cx="206282" cy="72237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Shape 189"/>
        <p:cNvGrpSpPr/>
        <p:nvPr/>
      </p:nvGrpSpPr>
      <p:grpSpPr>
        <a:xfrm>
          <a:off x="0" y="0"/>
          <a:ext cx="0" cy="0"/>
          <a:chOff x="0" y="0"/>
          <a:chExt cx="0" cy="0"/>
        </a:xfrm>
      </p:grpSpPr>
      <p:pic>
        <p:nvPicPr>
          <p:cNvPr id="190" name="Google Shape;190;p3" descr="Chart, bar chart&#10;&#10;Description automatically generated"/>
          <p:cNvPicPr preferRelativeResize="0"/>
          <p:nvPr/>
        </p:nvPicPr>
        <p:blipFill rotWithShape="1">
          <a:blip r:embed="rId3">
            <a:alphaModFix/>
          </a:blip>
          <a:srcRect/>
          <a:stretch/>
        </p:blipFill>
        <p:spPr>
          <a:xfrm>
            <a:off x="348015" y="570642"/>
            <a:ext cx="7943850" cy="5716714"/>
          </a:xfrm>
          <a:prstGeom prst="rect">
            <a:avLst/>
          </a:prstGeom>
          <a:noFill/>
          <a:ln>
            <a:noFill/>
          </a:ln>
        </p:spPr>
      </p:pic>
      <p:sp>
        <p:nvSpPr>
          <p:cNvPr id="191" name="Google Shape;191;p3"/>
          <p:cNvSpPr txBox="1"/>
          <p:nvPr/>
        </p:nvSpPr>
        <p:spPr>
          <a:xfrm>
            <a:off x="8291865" y="245612"/>
            <a:ext cx="1732668"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US" sz="2800" b="1" i="0" u="none" strike="noStrike" cap="none">
                <a:solidFill>
                  <a:schemeClr val="dk1"/>
                </a:solidFill>
                <a:latin typeface="Calibri"/>
                <a:ea typeface="Calibri"/>
                <a:cs typeface="Calibri"/>
                <a:sym typeface="Calibri"/>
              </a:rPr>
              <a:t>Findings</a:t>
            </a:r>
            <a:endParaRPr sz="1400" b="0" i="0" u="none" strike="noStrike" cap="none">
              <a:solidFill>
                <a:srgbClr val="000000"/>
              </a:solidFill>
              <a:latin typeface="Arial"/>
              <a:ea typeface="Arial"/>
              <a:cs typeface="Arial"/>
              <a:sym typeface="Arial"/>
            </a:endParaRPr>
          </a:p>
        </p:txBody>
      </p:sp>
      <p:sp>
        <p:nvSpPr>
          <p:cNvPr id="192" name="Google Shape;192;p3"/>
          <p:cNvSpPr txBox="1"/>
          <p:nvPr/>
        </p:nvSpPr>
        <p:spPr>
          <a:xfrm>
            <a:off x="8291865" y="996542"/>
            <a:ext cx="2912533" cy="3693319"/>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chemeClr val="dk1"/>
              </a:buClr>
              <a:buSzPts val="1800"/>
              <a:buFont typeface="Arial"/>
              <a:buChar char="•"/>
            </a:pPr>
            <a:r>
              <a:rPr lang="en-US" sz="1800" b="0" i="0" u="none" strike="noStrike" cap="none">
                <a:solidFill>
                  <a:schemeClr val="dk1"/>
                </a:solidFill>
                <a:latin typeface="Calibri"/>
                <a:ea typeface="Calibri"/>
                <a:cs typeface="Calibri"/>
                <a:sym typeface="Calibri"/>
              </a:rPr>
              <a:t>Min: 2.7%</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a:p>
            <a:pPr marL="285750" marR="0" lvl="0" indent="-285750" algn="l" rtl="0">
              <a:lnSpc>
                <a:spcPct val="100000"/>
              </a:lnSpc>
              <a:spcBef>
                <a:spcPts val="0"/>
              </a:spcBef>
              <a:spcAft>
                <a:spcPts val="0"/>
              </a:spcAft>
              <a:buClr>
                <a:schemeClr val="dk1"/>
              </a:buClr>
              <a:buSzPts val="1800"/>
              <a:buFont typeface="Arial"/>
              <a:buChar char="•"/>
            </a:pPr>
            <a:r>
              <a:rPr lang="en-US" sz="1800" b="0" i="0" u="none" strike="noStrike" cap="none">
                <a:solidFill>
                  <a:schemeClr val="dk1"/>
                </a:solidFill>
                <a:latin typeface="Calibri"/>
                <a:ea typeface="Calibri"/>
                <a:cs typeface="Calibri"/>
                <a:sym typeface="Calibri"/>
              </a:rPr>
              <a:t>1</a:t>
            </a:r>
            <a:r>
              <a:rPr lang="en-US" sz="1800" b="0" i="0" u="none" strike="noStrike" cap="none" baseline="30000">
                <a:solidFill>
                  <a:schemeClr val="dk1"/>
                </a:solidFill>
                <a:latin typeface="Calibri"/>
                <a:ea typeface="Calibri"/>
                <a:cs typeface="Calibri"/>
                <a:sym typeface="Calibri"/>
              </a:rPr>
              <a:t>st</a:t>
            </a:r>
            <a:r>
              <a:rPr lang="en-US" sz="1800" b="0" i="0" u="none" strike="noStrike" cap="none">
                <a:solidFill>
                  <a:schemeClr val="dk1"/>
                </a:solidFill>
                <a:latin typeface="Calibri"/>
                <a:ea typeface="Calibri"/>
                <a:cs typeface="Calibri"/>
                <a:sym typeface="Calibri"/>
              </a:rPr>
              <a:t> Quartile: 5%</a:t>
            </a:r>
            <a:endParaRPr sz="1400" b="0" i="0" u="none" strike="noStrike" cap="none">
              <a:solidFill>
                <a:srgbClr val="000000"/>
              </a:solidFill>
              <a:latin typeface="Arial"/>
              <a:ea typeface="Arial"/>
              <a:cs typeface="Arial"/>
              <a:sym typeface="Arial"/>
            </a:endParaRPr>
          </a:p>
          <a:p>
            <a:pPr marL="285750" marR="0" lvl="0" indent="-171450" algn="l" rtl="0">
              <a:lnSpc>
                <a:spcPct val="100000"/>
              </a:lnSpc>
              <a:spcBef>
                <a:spcPts val="0"/>
              </a:spcBef>
              <a:spcAft>
                <a:spcPts val="0"/>
              </a:spcAft>
              <a:buClr>
                <a:schemeClr val="dk1"/>
              </a:buClr>
              <a:buSzPts val="1800"/>
              <a:buFont typeface="Arial"/>
              <a:buNone/>
            </a:pPr>
            <a:endParaRPr sz="1800" b="0" i="0" u="none" strike="noStrike" cap="none">
              <a:solidFill>
                <a:schemeClr val="dk1"/>
              </a:solidFill>
              <a:latin typeface="Calibri"/>
              <a:ea typeface="Calibri"/>
              <a:cs typeface="Calibri"/>
              <a:sym typeface="Calibri"/>
            </a:endParaRPr>
          </a:p>
          <a:p>
            <a:pPr marL="285750" marR="0" lvl="0" indent="-285750" algn="l" rtl="0">
              <a:lnSpc>
                <a:spcPct val="100000"/>
              </a:lnSpc>
              <a:spcBef>
                <a:spcPts val="0"/>
              </a:spcBef>
              <a:spcAft>
                <a:spcPts val="0"/>
              </a:spcAft>
              <a:buClr>
                <a:schemeClr val="dk1"/>
              </a:buClr>
              <a:buSzPts val="1800"/>
              <a:buFont typeface="Arial"/>
              <a:buChar char="•"/>
            </a:pPr>
            <a:r>
              <a:rPr lang="en-US" sz="1800" b="0" i="0" u="none" strike="noStrike" cap="none">
                <a:solidFill>
                  <a:schemeClr val="dk1"/>
                </a:solidFill>
                <a:latin typeface="Calibri"/>
                <a:ea typeface="Calibri"/>
                <a:cs typeface="Calibri"/>
                <a:sym typeface="Calibri"/>
              </a:rPr>
              <a:t>Median: 5.7%</a:t>
            </a:r>
            <a:endParaRPr sz="1400" b="0" i="0" u="none" strike="noStrike" cap="none">
              <a:solidFill>
                <a:srgbClr val="000000"/>
              </a:solidFill>
              <a:latin typeface="Arial"/>
              <a:ea typeface="Arial"/>
              <a:cs typeface="Arial"/>
              <a:sym typeface="Arial"/>
            </a:endParaRPr>
          </a:p>
          <a:p>
            <a:pPr marL="285750" marR="0" lvl="0" indent="-171450" algn="l" rtl="0">
              <a:lnSpc>
                <a:spcPct val="100000"/>
              </a:lnSpc>
              <a:spcBef>
                <a:spcPts val="0"/>
              </a:spcBef>
              <a:spcAft>
                <a:spcPts val="0"/>
              </a:spcAft>
              <a:buClr>
                <a:schemeClr val="dk1"/>
              </a:buClr>
              <a:buSzPts val="1800"/>
              <a:buFont typeface="Arial"/>
              <a:buNone/>
            </a:pPr>
            <a:endParaRPr sz="1800" b="0" i="0" u="none" strike="noStrike" cap="none">
              <a:solidFill>
                <a:schemeClr val="dk1"/>
              </a:solidFill>
              <a:latin typeface="Calibri"/>
              <a:ea typeface="Calibri"/>
              <a:cs typeface="Calibri"/>
              <a:sym typeface="Calibri"/>
            </a:endParaRPr>
          </a:p>
          <a:p>
            <a:pPr marL="285750" marR="0" lvl="0" indent="-285750" algn="l" rtl="0">
              <a:lnSpc>
                <a:spcPct val="100000"/>
              </a:lnSpc>
              <a:spcBef>
                <a:spcPts val="0"/>
              </a:spcBef>
              <a:spcAft>
                <a:spcPts val="0"/>
              </a:spcAft>
              <a:buClr>
                <a:schemeClr val="dk1"/>
              </a:buClr>
              <a:buSzPts val="1800"/>
              <a:buFont typeface="Arial"/>
              <a:buChar char="•"/>
            </a:pPr>
            <a:r>
              <a:rPr lang="en-US" sz="1800" b="0" i="0" u="none" strike="noStrike" cap="none">
                <a:solidFill>
                  <a:schemeClr val="dk1"/>
                </a:solidFill>
                <a:latin typeface="Calibri"/>
                <a:ea typeface="Calibri"/>
                <a:cs typeface="Calibri"/>
                <a:sym typeface="Calibri"/>
              </a:rPr>
              <a:t>3</a:t>
            </a:r>
            <a:r>
              <a:rPr lang="en-US" sz="1800" b="0" i="0" u="none" strike="noStrike" cap="none" baseline="30000">
                <a:solidFill>
                  <a:schemeClr val="dk1"/>
                </a:solidFill>
                <a:latin typeface="Calibri"/>
                <a:ea typeface="Calibri"/>
                <a:cs typeface="Calibri"/>
                <a:sym typeface="Calibri"/>
              </a:rPr>
              <a:t>rd</a:t>
            </a:r>
            <a:r>
              <a:rPr lang="en-US" sz="1800" b="0" i="0" u="none" strike="noStrike" cap="none">
                <a:solidFill>
                  <a:schemeClr val="dk1"/>
                </a:solidFill>
                <a:latin typeface="Calibri"/>
                <a:ea typeface="Calibri"/>
                <a:cs typeface="Calibri"/>
                <a:sym typeface="Calibri"/>
              </a:rPr>
              <a:t> Quartile: 6.8%</a:t>
            </a:r>
            <a:endParaRPr sz="1400" b="0" i="0" u="none" strike="noStrike" cap="none">
              <a:solidFill>
                <a:srgbClr val="000000"/>
              </a:solidFill>
              <a:latin typeface="Arial"/>
              <a:ea typeface="Arial"/>
              <a:cs typeface="Arial"/>
              <a:sym typeface="Arial"/>
            </a:endParaRPr>
          </a:p>
          <a:p>
            <a:pPr marL="285750" marR="0" lvl="0" indent="-171450" algn="l" rtl="0">
              <a:lnSpc>
                <a:spcPct val="100000"/>
              </a:lnSpc>
              <a:spcBef>
                <a:spcPts val="0"/>
              </a:spcBef>
              <a:spcAft>
                <a:spcPts val="0"/>
              </a:spcAft>
              <a:buClr>
                <a:schemeClr val="dk1"/>
              </a:buClr>
              <a:buSzPts val="1800"/>
              <a:buFont typeface="Arial"/>
              <a:buNone/>
            </a:pPr>
            <a:endParaRPr sz="1800" b="0" i="0" u="none" strike="noStrike" cap="none">
              <a:solidFill>
                <a:schemeClr val="dk1"/>
              </a:solidFill>
              <a:latin typeface="Calibri"/>
              <a:ea typeface="Calibri"/>
              <a:cs typeface="Calibri"/>
              <a:sym typeface="Calibri"/>
            </a:endParaRPr>
          </a:p>
          <a:p>
            <a:pPr marL="285750" marR="0" lvl="0" indent="-285750" algn="l" rtl="0">
              <a:lnSpc>
                <a:spcPct val="100000"/>
              </a:lnSpc>
              <a:spcBef>
                <a:spcPts val="0"/>
              </a:spcBef>
              <a:spcAft>
                <a:spcPts val="0"/>
              </a:spcAft>
              <a:buClr>
                <a:schemeClr val="dk1"/>
              </a:buClr>
              <a:buSzPts val="1800"/>
              <a:buFont typeface="Arial"/>
              <a:buChar char="•"/>
            </a:pPr>
            <a:r>
              <a:rPr lang="en-US" sz="1800" b="0" i="0" u="none" strike="noStrike" cap="none">
                <a:solidFill>
                  <a:schemeClr val="dk1"/>
                </a:solidFill>
                <a:latin typeface="Calibri"/>
                <a:ea typeface="Calibri"/>
                <a:cs typeface="Calibri"/>
                <a:sym typeface="Calibri"/>
              </a:rPr>
              <a:t>Max: 12.5%</a:t>
            </a:r>
            <a:endParaRPr sz="1400" b="0" i="0" u="none" strike="noStrike" cap="none">
              <a:solidFill>
                <a:srgbClr val="000000"/>
              </a:solidFill>
              <a:latin typeface="Arial"/>
              <a:ea typeface="Arial"/>
              <a:cs typeface="Arial"/>
              <a:sym typeface="Arial"/>
            </a:endParaRPr>
          </a:p>
          <a:p>
            <a:pPr marL="285750" marR="0" lvl="0" indent="-171450" algn="l" rtl="0">
              <a:lnSpc>
                <a:spcPct val="100000"/>
              </a:lnSpc>
              <a:spcBef>
                <a:spcPts val="0"/>
              </a:spcBef>
              <a:spcAft>
                <a:spcPts val="0"/>
              </a:spcAft>
              <a:buClr>
                <a:schemeClr val="dk1"/>
              </a:buClr>
              <a:buSzPts val="1800"/>
              <a:buFont typeface="Arial"/>
              <a:buNone/>
            </a:pPr>
            <a:endParaRPr sz="1800" b="0" i="0" u="none" strike="noStrike" cap="none">
              <a:solidFill>
                <a:schemeClr val="dk1"/>
              </a:solidFill>
              <a:latin typeface="Calibri"/>
              <a:ea typeface="Calibri"/>
              <a:cs typeface="Calibri"/>
              <a:sym typeface="Calibri"/>
            </a:endParaRPr>
          </a:p>
          <a:p>
            <a:pPr marL="285750" marR="0" lvl="0" indent="-285750" algn="l" rtl="0">
              <a:lnSpc>
                <a:spcPct val="100000"/>
              </a:lnSpc>
              <a:spcBef>
                <a:spcPts val="0"/>
              </a:spcBef>
              <a:spcAft>
                <a:spcPts val="0"/>
              </a:spcAft>
              <a:buClr>
                <a:schemeClr val="dk1"/>
              </a:buClr>
              <a:buSzPts val="1800"/>
              <a:buFont typeface="Arial"/>
              <a:buChar char="•"/>
            </a:pPr>
            <a:r>
              <a:rPr lang="en-US" sz="1800" b="0" i="0" u="none" strike="noStrike" cap="none">
                <a:solidFill>
                  <a:schemeClr val="dk1"/>
                </a:solidFill>
                <a:latin typeface="Calibri"/>
                <a:ea typeface="Calibri"/>
                <a:cs typeface="Calibri"/>
                <a:sym typeface="Calibri"/>
              </a:rPr>
              <a:t>Range: 9.8%</a:t>
            </a:r>
            <a:endParaRPr sz="1400" b="0" i="0" u="none" strike="noStrike" cap="none">
              <a:solidFill>
                <a:srgbClr val="000000"/>
              </a:solidFill>
              <a:latin typeface="Arial"/>
              <a:ea typeface="Arial"/>
              <a:cs typeface="Arial"/>
              <a:sym typeface="Arial"/>
            </a:endParaRPr>
          </a:p>
          <a:p>
            <a:pPr marL="285750" marR="0" lvl="0" indent="-171450" algn="l" rtl="0">
              <a:lnSpc>
                <a:spcPct val="100000"/>
              </a:lnSpc>
              <a:spcBef>
                <a:spcPts val="0"/>
              </a:spcBef>
              <a:spcAft>
                <a:spcPts val="0"/>
              </a:spcAft>
              <a:buClr>
                <a:schemeClr val="dk1"/>
              </a:buClr>
              <a:buSzPts val="1800"/>
              <a:buFont typeface="Arial"/>
              <a:buNone/>
            </a:pPr>
            <a:endParaRPr sz="1800" b="0" i="0" u="none" strike="noStrike" cap="none">
              <a:solidFill>
                <a:schemeClr val="dk1"/>
              </a:solidFill>
              <a:latin typeface="Calibri"/>
              <a:ea typeface="Calibri"/>
              <a:cs typeface="Calibri"/>
              <a:sym typeface="Calibri"/>
            </a:endParaRPr>
          </a:p>
          <a:p>
            <a:pPr marL="285750" marR="0" lvl="0" indent="-285750" algn="l" rtl="0">
              <a:lnSpc>
                <a:spcPct val="100000"/>
              </a:lnSpc>
              <a:spcBef>
                <a:spcPts val="0"/>
              </a:spcBef>
              <a:spcAft>
                <a:spcPts val="0"/>
              </a:spcAft>
              <a:buClr>
                <a:schemeClr val="dk1"/>
              </a:buClr>
              <a:buSzPts val="1800"/>
              <a:buFont typeface="Arial"/>
              <a:buChar char="•"/>
            </a:pPr>
            <a:r>
              <a:rPr lang="en-US" sz="1800" b="0" i="0" u="none" strike="noStrike" cap="none">
                <a:solidFill>
                  <a:schemeClr val="dk1"/>
                </a:solidFill>
                <a:latin typeface="Calibri"/>
                <a:ea typeface="Calibri"/>
                <a:cs typeface="Calibri"/>
                <a:sym typeface="Calibri"/>
              </a:rPr>
              <a:t>Mean: 5.991%</a:t>
            </a:r>
            <a:endParaRPr sz="1400" b="0" i="0" u="none" strike="noStrike" cap="none">
              <a:solidFill>
                <a:srgbClr val="000000"/>
              </a:solidFill>
              <a:latin typeface="Arial"/>
              <a:ea typeface="Arial"/>
              <a:cs typeface="Arial"/>
              <a:sym typeface="Arial"/>
            </a:endParaRPr>
          </a:p>
        </p:txBody>
      </p:sp>
      <p:sp>
        <p:nvSpPr>
          <p:cNvPr id="193" name="Google Shape;193;p3"/>
          <p:cNvSpPr txBox="1"/>
          <p:nvPr/>
        </p:nvSpPr>
        <p:spPr>
          <a:xfrm>
            <a:off x="8291865" y="5141417"/>
            <a:ext cx="3318757" cy="8309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1" i="1" u="none" strike="noStrike" cap="none">
                <a:solidFill>
                  <a:schemeClr val="dk1"/>
                </a:solidFill>
                <a:latin typeface="Calibri"/>
                <a:ea typeface="Calibri"/>
                <a:cs typeface="Calibri"/>
                <a:sym typeface="Calibri"/>
              </a:rPr>
              <a:t>Note: </a:t>
            </a:r>
            <a:r>
              <a:rPr lang="en-US" sz="1200" b="0" i="1" u="none" strike="noStrike" cap="none">
                <a:solidFill>
                  <a:schemeClr val="dk1"/>
                </a:solidFill>
                <a:latin typeface="Calibri"/>
                <a:ea typeface="Calibri"/>
                <a:cs typeface="Calibri"/>
                <a:sym typeface="Calibri"/>
              </a:rPr>
              <a:t>Summary statistics based on beer data with complete ABV/IBU documentation. Beers not completely documented are not included in these findings.</a:t>
            </a:r>
            <a:endParaRPr sz="1400" b="0" i="0" u="none" strike="noStrike" cap="none">
              <a:solidFill>
                <a:srgbClr val="000000"/>
              </a:solidFill>
              <a:latin typeface="Arial"/>
              <a:ea typeface="Arial"/>
              <a:cs typeface="Arial"/>
              <a:sym typeface="Arial"/>
            </a:endParaRPr>
          </a:p>
        </p:txBody>
      </p:sp>
      <p:pic>
        <p:nvPicPr>
          <p:cNvPr id="194" name="Google Shape;194;p3" descr="A red and white logo&#10;&#10;Description automatically generated with low confidence"/>
          <p:cNvPicPr preferRelativeResize="0"/>
          <p:nvPr/>
        </p:nvPicPr>
        <p:blipFill rotWithShape="1">
          <a:blip r:embed="rId4">
            <a:alphaModFix/>
          </a:blip>
          <a:srcRect/>
          <a:stretch/>
        </p:blipFill>
        <p:spPr>
          <a:xfrm>
            <a:off x="9715501" y="5929313"/>
            <a:ext cx="2476499" cy="928687"/>
          </a:xfrm>
          <a:prstGeom prst="rect">
            <a:avLst/>
          </a:prstGeom>
          <a:noFill/>
          <a:ln>
            <a:noFill/>
          </a:ln>
          <a:effectLst>
            <a:outerShdw blurRad="50800" dist="50800" dir="5400000" algn="ctr" rotWithShape="0">
              <a:srgbClr val="000000">
                <a:alpha val="36078"/>
              </a:srgbClr>
            </a:outerShdw>
          </a:effectLst>
        </p:spPr>
      </p:pic>
      <p:pic>
        <p:nvPicPr>
          <p:cNvPr id="195" name="Google Shape;195;p3"/>
          <p:cNvPicPr preferRelativeResize="0"/>
          <p:nvPr/>
        </p:nvPicPr>
        <p:blipFill rotWithShape="1">
          <a:blip r:embed="rId5">
            <a:alphaModFix/>
          </a:blip>
          <a:srcRect/>
          <a:stretch/>
        </p:blipFill>
        <p:spPr>
          <a:xfrm>
            <a:off x="0" y="3020323"/>
            <a:ext cx="206282" cy="72237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4"/>
          <p:cNvSpPr txBox="1">
            <a:spLocks noGrp="1"/>
          </p:cNvSpPr>
          <p:nvPr>
            <p:ph type="title"/>
          </p:nvPr>
        </p:nvSpPr>
        <p:spPr>
          <a:xfrm>
            <a:off x="599722" y="2544145"/>
            <a:ext cx="10992556" cy="1769710"/>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90000"/>
              </a:lnSpc>
              <a:spcBef>
                <a:spcPts val="0"/>
              </a:spcBef>
              <a:spcAft>
                <a:spcPts val="0"/>
              </a:spcAft>
              <a:buClr>
                <a:schemeClr val="dk1"/>
              </a:buClr>
              <a:buSzPct val="100000"/>
              <a:buFont typeface="Calibri"/>
              <a:buNone/>
            </a:pPr>
            <a:r>
              <a:rPr lang="en-US" sz="4800" b="1">
                <a:latin typeface="Calibri"/>
                <a:ea typeface="Calibri"/>
                <a:cs typeface="Calibri"/>
                <a:sym typeface="Calibri"/>
              </a:rPr>
              <a:t>ABV vs IBU:</a:t>
            </a:r>
            <a:br>
              <a:rPr lang="en-US" sz="4800" b="1">
                <a:latin typeface="Calibri"/>
                <a:ea typeface="Calibri"/>
                <a:cs typeface="Calibri"/>
                <a:sym typeface="Calibri"/>
              </a:rPr>
            </a:br>
            <a:br>
              <a:rPr lang="en-US" sz="4800" b="1">
                <a:latin typeface="Calibri"/>
                <a:ea typeface="Calibri"/>
                <a:cs typeface="Calibri"/>
                <a:sym typeface="Calibri"/>
              </a:rPr>
            </a:br>
            <a:r>
              <a:rPr lang="en-US" sz="4800" i="1">
                <a:latin typeface="Calibri"/>
                <a:ea typeface="Calibri"/>
                <a:cs typeface="Calibri"/>
                <a:sym typeface="Calibri"/>
              </a:rPr>
              <a:t>The Relationship between </a:t>
            </a:r>
            <a:br>
              <a:rPr lang="en-US" sz="4800" i="1">
                <a:latin typeface="Calibri"/>
                <a:ea typeface="Calibri"/>
                <a:cs typeface="Calibri"/>
                <a:sym typeface="Calibri"/>
              </a:rPr>
            </a:br>
            <a:r>
              <a:rPr lang="en-US" sz="4800" i="1">
                <a:latin typeface="Calibri"/>
                <a:ea typeface="Calibri"/>
                <a:cs typeface="Calibri"/>
                <a:sym typeface="Calibri"/>
              </a:rPr>
              <a:t>Alcohol Content and Bitterness</a:t>
            </a:r>
            <a:endParaRPr/>
          </a:p>
        </p:txBody>
      </p:sp>
      <p:pic>
        <p:nvPicPr>
          <p:cNvPr id="201" name="Google Shape;201;p4" descr="A red and white logo&#10;&#10;Description automatically generated with low confidence"/>
          <p:cNvPicPr preferRelativeResize="0"/>
          <p:nvPr/>
        </p:nvPicPr>
        <p:blipFill rotWithShape="1">
          <a:blip r:embed="rId3">
            <a:alphaModFix/>
          </a:blip>
          <a:srcRect/>
          <a:stretch/>
        </p:blipFill>
        <p:spPr>
          <a:xfrm>
            <a:off x="9715501" y="5929313"/>
            <a:ext cx="2476499" cy="928687"/>
          </a:xfrm>
          <a:prstGeom prst="rect">
            <a:avLst/>
          </a:prstGeom>
          <a:noFill/>
          <a:ln>
            <a:noFill/>
          </a:ln>
          <a:effectLst>
            <a:outerShdw blurRad="50800" dist="50800" dir="5400000" algn="ctr" rotWithShape="0">
              <a:srgbClr val="000000">
                <a:alpha val="36078"/>
              </a:srgbClr>
            </a:outerShdw>
          </a:effectLst>
        </p:spPr>
      </p:pic>
      <p:pic>
        <p:nvPicPr>
          <p:cNvPr id="202" name="Google Shape;202;p4"/>
          <p:cNvPicPr preferRelativeResize="0"/>
          <p:nvPr/>
        </p:nvPicPr>
        <p:blipFill rotWithShape="1">
          <a:blip r:embed="rId4">
            <a:alphaModFix/>
          </a:blip>
          <a:srcRect/>
          <a:stretch/>
        </p:blipFill>
        <p:spPr>
          <a:xfrm>
            <a:off x="0" y="3020323"/>
            <a:ext cx="206282" cy="72237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pic>
        <p:nvPicPr>
          <p:cNvPr id="207" name="Google Shape;207;p5" descr="Chart, scatter chart&#10;&#10;Description automatically generated"/>
          <p:cNvPicPr preferRelativeResize="0"/>
          <p:nvPr/>
        </p:nvPicPr>
        <p:blipFill rotWithShape="1">
          <a:blip r:embed="rId3">
            <a:alphaModFix/>
          </a:blip>
          <a:srcRect/>
          <a:stretch/>
        </p:blipFill>
        <p:spPr>
          <a:xfrm>
            <a:off x="497731" y="324748"/>
            <a:ext cx="7502684" cy="5391150"/>
          </a:xfrm>
          <a:prstGeom prst="rect">
            <a:avLst/>
          </a:prstGeom>
          <a:noFill/>
          <a:ln>
            <a:noFill/>
          </a:ln>
        </p:spPr>
      </p:pic>
      <p:sp>
        <p:nvSpPr>
          <p:cNvPr id="208" name="Google Shape;208;p5"/>
          <p:cNvSpPr txBox="1"/>
          <p:nvPr/>
        </p:nvSpPr>
        <p:spPr>
          <a:xfrm>
            <a:off x="8291865" y="245611"/>
            <a:ext cx="1732668"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US" sz="2800" b="1" i="0" u="none" strike="noStrike" cap="none">
                <a:solidFill>
                  <a:schemeClr val="dk1"/>
                </a:solidFill>
                <a:latin typeface="Calibri"/>
                <a:ea typeface="Calibri"/>
                <a:cs typeface="Calibri"/>
                <a:sym typeface="Calibri"/>
              </a:rPr>
              <a:t>Findings</a:t>
            </a:r>
            <a:endParaRPr sz="1400" b="0" i="0" u="none" strike="noStrike" cap="none">
              <a:solidFill>
                <a:srgbClr val="000000"/>
              </a:solidFill>
              <a:latin typeface="Arial"/>
              <a:ea typeface="Arial"/>
              <a:cs typeface="Arial"/>
              <a:sym typeface="Arial"/>
            </a:endParaRPr>
          </a:p>
        </p:txBody>
      </p:sp>
      <p:sp>
        <p:nvSpPr>
          <p:cNvPr id="209" name="Google Shape;209;p5"/>
          <p:cNvSpPr txBox="1"/>
          <p:nvPr/>
        </p:nvSpPr>
        <p:spPr>
          <a:xfrm>
            <a:off x="8291865" y="996541"/>
            <a:ext cx="2912533" cy="4616648"/>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chemeClr val="dk1"/>
              </a:buClr>
              <a:buSzPts val="1800"/>
              <a:buFont typeface="Arial"/>
              <a:buChar char="•"/>
            </a:pPr>
            <a:r>
              <a:rPr lang="en-US" sz="1800" b="0" i="0" u="none" strike="noStrike" cap="none">
                <a:solidFill>
                  <a:schemeClr val="dk1"/>
                </a:solidFill>
                <a:latin typeface="Calibri"/>
                <a:ea typeface="Calibri"/>
                <a:cs typeface="Calibri"/>
                <a:sym typeface="Calibri"/>
              </a:rPr>
              <a:t>There is evidence of positive correlation between bitterness (IBU) and alcohol content (ABV).</a:t>
            </a:r>
            <a:endParaRPr sz="1400" b="0" i="0" u="none" strike="noStrike" cap="none">
              <a:solidFill>
                <a:srgbClr val="000000"/>
              </a:solidFill>
              <a:latin typeface="Arial"/>
              <a:ea typeface="Arial"/>
              <a:cs typeface="Arial"/>
              <a:sym typeface="Arial"/>
            </a:endParaRPr>
          </a:p>
          <a:p>
            <a:pPr marL="285750" marR="0" lvl="0" indent="-171450" algn="l" rtl="0">
              <a:lnSpc>
                <a:spcPct val="100000"/>
              </a:lnSpc>
              <a:spcBef>
                <a:spcPts val="0"/>
              </a:spcBef>
              <a:spcAft>
                <a:spcPts val="0"/>
              </a:spcAft>
              <a:buClr>
                <a:schemeClr val="dk1"/>
              </a:buClr>
              <a:buSzPts val="1800"/>
              <a:buFont typeface="Arial"/>
              <a:buNone/>
            </a:pPr>
            <a:endParaRPr sz="1800" b="0" i="0" u="none" strike="noStrike" cap="none">
              <a:solidFill>
                <a:schemeClr val="dk1"/>
              </a:solidFill>
              <a:latin typeface="Calibri"/>
              <a:ea typeface="Calibri"/>
              <a:cs typeface="Calibri"/>
              <a:sym typeface="Calibri"/>
            </a:endParaRPr>
          </a:p>
          <a:p>
            <a:pPr marL="285750" marR="0" lvl="0" indent="-285750" algn="l" rtl="0">
              <a:lnSpc>
                <a:spcPct val="100000"/>
              </a:lnSpc>
              <a:spcBef>
                <a:spcPts val="0"/>
              </a:spcBef>
              <a:spcAft>
                <a:spcPts val="0"/>
              </a:spcAft>
              <a:buClr>
                <a:schemeClr val="dk1"/>
              </a:buClr>
              <a:buSzPts val="1800"/>
              <a:buFont typeface="Arial"/>
              <a:buChar char="•"/>
            </a:pPr>
            <a:r>
              <a:rPr lang="en-US" sz="1800" b="0" i="0" u="none" strike="noStrike" cap="none">
                <a:solidFill>
                  <a:schemeClr val="dk1"/>
                </a:solidFill>
                <a:latin typeface="Calibri"/>
                <a:ea typeface="Calibri"/>
                <a:cs typeface="Calibri"/>
                <a:sym typeface="Calibri"/>
              </a:rPr>
              <a:t>In general, as IBU increases, an increase in ABV is observed.</a:t>
            </a:r>
            <a:endParaRPr sz="1400" b="0" i="0" u="none" strike="noStrike" cap="none">
              <a:solidFill>
                <a:srgbClr val="000000"/>
              </a:solidFill>
              <a:latin typeface="Arial"/>
              <a:ea typeface="Arial"/>
              <a:cs typeface="Arial"/>
              <a:sym typeface="Arial"/>
            </a:endParaRPr>
          </a:p>
          <a:p>
            <a:pPr marL="285750" marR="0" lvl="0" indent="-171450" algn="l" rtl="0">
              <a:lnSpc>
                <a:spcPct val="100000"/>
              </a:lnSpc>
              <a:spcBef>
                <a:spcPts val="0"/>
              </a:spcBef>
              <a:spcAft>
                <a:spcPts val="0"/>
              </a:spcAft>
              <a:buClr>
                <a:schemeClr val="dk1"/>
              </a:buClr>
              <a:buSzPts val="1800"/>
              <a:buFont typeface="Arial"/>
              <a:buNone/>
            </a:pPr>
            <a:endParaRPr sz="1800" b="0" i="0" u="none" strike="noStrike" cap="none">
              <a:solidFill>
                <a:schemeClr val="dk1"/>
              </a:solidFill>
              <a:latin typeface="Calibri"/>
              <a:ea typeface="Calibri"/>
              <a:cs typeface="Calibri"/>
              <a:sym typeface="Calibri"/>
            </a:endParaRPr>
          </a:p>
          <a:p>
            <a:pPr marL="285750" marR="0" lvl="0" indent="-285750" algn="l" rtl="0">
              <a:lnSpc>
                <a:spcPct val="100000"/>
              </a:lnSpc>
              <a:spcBef>
                <a:spcPts val="0"/>
              </a:spcBef>
              <a:spcAft>
                <a:spcPts val="0"/>
              </a:spcAft>
              <a:buClr>
                <a:schemeClr val="dk1"/>
              </a:buClr>
              <a:buSzPts val="1800"/>
              <a:buFont typeface="Arial"/>
              <a:buChar char="•"/>
            </a:pPr>
            <a:r>
              <a:rPr lang="en-US" sz="1800" b="0" i="0" u="none" strike="noStrike" cap="none">
                <a:solidFill>
                  <a:schemeClr val="dk1"/>
                </a:solidFill>
                <a:latin typeface="Calibri"/>
                <a:ea typeface="Calibri"/>
                <a:cs typeface="Calibri"/>
                <a:sym typeface="Calibri"/>
              </a:rPr>
              <a:t>Budweiser Beer also follows this trend:</a:t>
            </a:r>
            <a:endParaRPr sz="1400" b="0" i="0" u="none" strike="noStrike" cap="none">
              <a:solidFill>
                <a:srgbClr val="000000"/>
              </a:solidFill>
              <a:latin typeface="Arial"/>
              <a:ea typeface="Arial"/>
              <a:cs typeface="Arial"/>
              <a:sym typeface="Arial"/>
            </a:endParaRPr>
          </a:p>
          <a:p>
            <a:pPr marL="285750" marR="0" lvl="0" indent="-171450" algn="l" rtl="0">
              <a:lnSpc>
                <a:spcPct val="100000"/>
              </a:lnSpc>
              <a:spcBef>
                <a:spcPts val="0"/>
              </a:spcBef>
              <a:spcAft>
                <a:spcPts val="0"/>
              </a:spcAft>
              <a:buClr>
                <a:schemeClr val="dk1"/>
              </a:buClr>
              <a:buSzPts val="1800"/>
              <a:buFont typeface="Arial"/>
              <a:buNone/>
            </a:pPr>
            <a:endParaRPr sz="1800" b="0" i="0" u="none" strike="noStrike" cap="none">
              <a:solidFill>
                <a:schemeClr val="dk1"/>
              </a:solidFill>
              <a:latin typeface="Calibri"/>
              <a:ea typeface="Calibri"/>
              <a:cs typeface="Calibri"/>
              <a:sym typeface="Calibri"/>
            </a:endParaRPr>
          </a:p>
          <a:p>
            <a:pPr marL="742950" marR="0" lvl="1" indent="-285750" algn="l" rtl="0">
              <a:lnSpc>
                <a:spcPct val="100000"/>
              </a:lnSpc>
              <a:spcBef>
                <a:spcPts val="0"/>
              </a:spcBef>
              <a:spcAft>
                <a:spcPts val="0"/>
              </a:spcAft>
              <a:buClr>
                <a:schemeClr val="dk1"/>
              </a:buClr>
              <a:buSzPts val="1200"/>
              <a:buFont typeface="Arial"/>
              <a:buChar char="•"/>
            </a:pPr>
            <a:r>
              <a:rPr lang="en-US" sz="1200" b="0" i="0" u="none" strike="noStrike" cap="none">
                <a:solidFill>
                  <a:schemeClr val="dk1"/>
                </a:solidFill>
                <a:latin typeface="Calibri"/>
                <a:ea typeface="Calibri"/>
                <a:cs typeface="Calibri"/>
                <a:sym typeface="Calibri"/>
              </a:rPr>
              <a:t>Bud Light  8 IBU, 4.1%</a:t>
            </a:r>
            <a:endParaRPr sz="1400" b="0" i="0" u="none" strike="noStrike" cap="none">
              <a:solidFill>
                <a:srgbClr val="000000"/>
              </a:solidFill>
              <a:latin typeface="Arial"/>
              <a:ea typeface="Arial"/>
              <a:cs typeface="Arial"/>
              <a:sym typeface="Arial"/>
            </a:endParaRPr>
          </a:p>
          <a:p>
            <a:pPr marL="742950" marR="0" lvl="1" indent="-209550" algn="l" rtl="0">
              <a:lnSpc>
                <a:spcPct val="100000"/>
              </a:lnSpc>
              <a:spcBef>
                <a:spcPts val="0"/>
              </a:spcBef>
              <a:spcAft>
                <a:spcPts val="0"/>
              </a:spcAft>
              <a:buClr>
                <a:schemeClr val="dk1"/>
              </a:buClr>
              <a:buSzPts val="1200"/>
              <a:buFont typeface="Arial"/>
              <a:buNone/>
            </a:pPr>
            <a:endParaRPr sz="1200" b="0" i="0" u="none" strike="noStrike" cap="none">
              <a:solidFill>
                <a:schemeClr val="dk1"/>
              </a:solidFill>
              <a:latin typeface="Calibri"/>
              <a:ea typeface="Calibri"/>
              <a:cs typeface="Calibri"/>
              <a:sym typeface="Calibri"/>
            </a:endParaRPr>
          </a:p>
          <a:p>
            <a:pPr marL="742950" marR="0" lvl="1" indent="-285750" algn="l" rtl="0">
              <a:lnSpc>
                <a:spcPct val="100000"/>
              </a:lnSpc>
              <a:spcBef>
                <a:spcPts val="0"/>
              </a:spcBef>
              <a:spcAft>
                <a:spcPts val="0"/>
              </a:spcAft>
              <a:buClr>
                <a:schemeClr val="dk1"/>
              </a:buClr>
              <a:buSzPts val="1200"/>
              <a:buFont typeface="Arial"/>
              <a:buChar char="•"/>
            </a:pPr>
            <a:r>
              <a:rPr lang="en-US" sz="1200" b="0" i="0" u="none" strike="noStrike" cap="none">
                <a:solidFill>
                  <a:schemeClr val="dk1"/>
                </a:solidFill>
                <a:latin typeface="Calibri"/>
                <a:ea typeface="Calibri"/>
                <a:cs typeface="Calibri"/>
                <a:sym typeface="Calibri"/>
              </a:rPr>
              <a:t>Budweiser 7 IBU, 5% ABV</a:t>
            </a:r>
            <a:endParaRPr sz="1400" b="0" i="0" u="none" strike="noStrike" cap="none">
              <a:solidFill>
                <a:srgbClr val="000000"/>
              </a:solidFill>
              <a:latin typeface="Arial"/>
              <a:ea typeface="Arial"/>
              <a:cs typeface="Arial"/>
              <a:sym typeface="Arial"/>
            </a:endParaRPr>
          </a:p>
          <a:p>
            <a:pPr marL="742950" marR="0" lvl="1" indent="-209550" algn="l" rtl="0">
              <a:lnSpc>
                <a:spcPct val="100000"/>
              </a:lnSpc>
              <a:spcBef>
                <a:spcPts val="0"/>
              </a:spcBef>
              <a:spcAft>
                <a:spcPts val="0"/>
              </a:spcAft>
              <a:buClr>
                <a:schemeClr val="dk1"/>
              </a:buClr>
              <a:buSzPts val="1200"/>
              <a:buFont typeface="Arial"/>
              <a:buNone/>
            </a:pPr>
            <a:endParaRPr sz="1200" b="0" i="0" u="none" strike="noStrike" cap="none">
              <a:solidFill>
                <a:schemeClr val="dk1"/>
              </a:solidFill>
              <a:latin typeface="Calibri"/>
              <a:ea typeface="Calibri"/>
              <a:cs typeface="Calibri"/>
              <a:sym typeface="Calibri"/>
            </a:endParaRPr>
          </a:p>
          <a:p>
            <a:pPr marL="742950" marR="0" lvl="1" indent="-285750" algn="l" rtl="0">
              <a:lnSpc>
                <a:spcPct val="100000"/>
              </a:lnSpc>
              <a:spcBef>
                <a:spcPts val="0"/>
              </a:spcBef>
              <a:spcAft>
                <a:spcPts val="0"/>
              </a:spcAft>
              <a:buClr>
                <a:schemeClr val="dk1"/>
              </a:buClr>
              <a:buSzPts val="1200"/>
              <a:buFont typeface="Arial"/>
              <a:buChar char="•"/>
            </a:pPr>
            <a:r>
              <a:rPr lang="en-US" sz="1200" b="0" i="0" u="none" strike="noStrike" cap="none">
                <a:solidFill>
                  <a:schemeClr val="dk1"/>
                </a:solidFill>
                <a:latin typeface="Calibri"/>
                <a:ea typeface="Calibri"/>
                <a:cs typeface="Calibri"/>
                <a:sym typeface="Calibri"/>
              </a:rPr>
              <a:t>Black Crown 12 IBU, 6% ABV</a:t>
            </a:r>
            <a:endParaRPr sz="1400" b="0" i="0" u="none" strike="noStrike" cap="none">
              <a:solidFill>
                <a:srgbClr val="000000"/>
              </a:solidFill>
              <a:latin typeface="Arial"/>
              <a:ea typeface="Arial"/>
              <a:cs typeface="Arial"/>
              <a:sym typeface="Arial"/>
            </a:endParaRPr>
          </a:p>
        </p:txBody>
      </p:sp>
      <p:pic>
        <p:nvPicPr>
          <p:cNvPr id="210" name="Google Shape;210;p5" descr="A red and white logo&#10;&#10;Description automatically generated with low confidence"/>
          <p:cNvPicPr preferRelativeResize="0"/>
          <p:nvPr/>
        </p:nvPicPr>
        <p:blipFill rotWithShape="1">
          <a:blip r:embed="rId4">
            <a:alphaModFix/>
          </a:blip>
          <a:srcRect/>
          <a:stretch/>
        </p:blipFill>
        <p:spPr>
          <a:xfrm>
            <a:off x="9715501" y="5929313"/>
            <a:ext cx="2476499" cy="928687"/>
          </a:xfrm>
          <a:prstGeom prst="rect">
            <a:avLst/>
          </a:prstGeom>
          <a:noFill/>
          <a:ln>
            <a:noFill/>
          </a:ln>
          <a:effectLst>
            <a:outerShdw blurRad="50800" dist="50800" dir="5400000" algn="ctr" rotWithShape="0">
              <a:srgbClr val="000000">
                <a:alpha val="36078"/>
              </a:srgbClr>
            </a:outerShdw>
          </a:effectLst>
        </p:spPr>
      </p:pic>
      <p:pic>
        <p:nvPicPr>
          <p:cNvPr id="211" name="Google Shape;211;p5"/>
          <p:cNvPicPr preferRelativeResize="0"/>
          <p:nvPr/>
        </p:nvPicPr>
        <p:blipFill rotWithShape="1">
          <a:blip r:embed="rId5">
            <a:alphaModFix/>
          </a:blip>
          <a:srcRect/>
          <a:stretch/>
        </p:blipFill>
        <p:spPr>
          <a:xfrm>
            <a:off x="0" y="3020323"/>
            <a:ext cx="206282" cy="722376"/>
          </a:xfrm>
          <a:prstGeom prst="rect">
            <a:avLst/>
          </a:prstGeom>
          <a:noFill/>
          <a:ln>
            <a:noFill/>
          </a:ln>
        </p:spPr>
      </p:pic>
      <p:sp>
        <p:nvSpPr>
          <p:cNvPr id="212" name="Google Shape;212;p5"/>
          <p:cNvSpPr txBox="1"/>
          <p:nvPr/>
        </p:nvSpPr>
        <p:spPr>
          <a:xfrm>
            <a:off x="3061355" y="3329316"/>
            <a:ext cx="612270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sp>
        <p:nvSpPr>
          <p:cNvPr id="213" name="Google Shape;213;p5"/>
          <p:cNvSpPr txBox="1"/>
          <p:nvPr/>
        </p:nvSpPr>
        <p:spPr>
          <a:xfrm>
            <a:off x="3061355" y="3329316"/>
            <a:ext cx="612270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sp>
        <p:nvSpPr>
          <p:cNvPr id="214" name="Google Shape;214;p5"/>
          <p:cNvSpPr txBox="1"/>
          <p:nvPr/>
        </p:nvSpPr>
        <p:spPr>
          <a:xfrm>
            <a:off x="3061355" y="3329316"/>
            <a:ext cx="612270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sp>
        <p:nvSpPr>
          <p:cNvPr id="215" name="Google Shape;215;p5"/>
          <p:cNvSpPr txBox="1"/>
          <p:nvPr/>
        </p:nvSpPr>
        <p:spPr>
          <a:xfrm>
            <a:off x="3061355" y="3329316"/>
            <a:ext cx="612270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gf9e83b31ad_2_22"/>
          <p:cNvSpPr txBox="1">
            <a:spLocks noGrp="1"/>
          </p:cNvSpPr>
          <p:nvPr>
            <p:ph type="title"/>
          </p:nvPr>
        </p:nvSpPr>
        <p:spPr>
          <a:xfrm>
            <a:off x="599722" y="2544145"/>
            <a:ext cx="10992600" cy="1769700"/>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90000"/>
              </a:lnSpc>
              <a:spcBef>
                <a:spcPts val="0"/>
              </a:spcBef>
              <a:spcAft>
                <a:spcPts val="0"/>
              </a:spcAft>
              <a:buClr>
                <a:schemeClr val="dk1"/>
              </a:buClr>
              <a:buSzPct val="100000"/>
              <a:buFont typeface="Calibri"/>
              <a:buNone/>
            </a:pPr>
            <a:r>
              <a:rPr lang="en-US" sz="4800" b="1"/>
              <a:t>IPA vs Ales</a:t>
            </a:r>
            <a:br>
              <a:rPr lang="en-US" sz="4800" b="1">
                <a:latin typeface="Calibri"/>
                <a:ea typeface="Calibri"/>
                <a:cs typeface="Calibri"/>
                <a:sym typeface="Calibri"/>
              </a:rPr>
            </a:br>
            <a:br>
              <a:rPr lang="en-US" sz="4800" b="1">
                <a:latin typeface="Calibri"/>
                <a:ea typeface="Calibri"/>
                <a:cs typeface="Calibri"/>
                <a:sym typeface="Calibri"/>
              </a:rPr>
            </a:br>
            <a:r>
              <a:rPr lang="en-US" sz="4800" i="1"/>
              <a:t>kNN Modeling to Analyze IBU and ABV trends</a:t>
            </a:r>
            <a:endParaRPr/>
          </a:p>
        </p:txBody>
      </p:sp>
      <p:pic>
        <p:nvPicPr>
          <p:cNvPr id="221" name="Google Shape;221;gf9e83b31ad_2_22" descr="A red and white logo&#10;&#10;Description automatically generated with low confidence"/>
          <p:cNvPicPr preferRelativeResize="0"/>
          <p:nvPr/>
        </p:nvPicPr>
        <p:blipFill rotWithShape="1">
          <a:blip r:embed="rId3">
            <a:alphaModFix/>
          </a:blip>
          <a:srcRect/>
          <a:stretch/>
        </p:blipFill>
        <p:spPr>
          <a:xfrm>
            <a:off x="9715501" y="5929313"/>
            <a:ext cx="2476500" cy="928688"/>
          </a:xfrm>
          <a:prstGeom prst="rect">
            <a:avLst/>
          </a:prstGeom>
          <a:noFill/>
          <a:ln>
            <a:noFill/>
          </a:ln>
          <a:effectLst>
            <a:outerShdw blurRad="50800" dist="50800" dir="5400000" algn="ctr" rotWithShape="0">
              <a:srgbClr val="000000">
                <a:alpha val="36078"/>
              </a:srgbClr>
            </a:outerShdw>
          </a:effectLst>
        </p:spPr>
      </p:pic>
      <p:pic>
        <p:nvPicPr>
          <p:cNvPr id="222" name="Google Shape;222;gf9e83b31ad_2_22"/>
          <p:cNvPicPr preferRelativeResize="0"/>
          <p:nvPr/>
        </p:nvPicPr>
        <p:blipFill rotWithShape="1">
          <a:blip r:embed="rId4">
            <a:alphaModFix/>
          </a:blip>
          <a:srcRect/>
          <a:stretch/>
        </p:blipFill>
        <p:spPr>
          <a:xfrm>
            <a:off x="0" y="3020323"/>
            <a:ext cx="206282" cy="722376"/>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pic>
        <p:nvPicPr>
          <p:cNvPr id="227" name="Google Shape;227;gf9e83b31ad_2_0" descr="A red and white logo&#10;&#10;Description automatically generated with low confidence"/>
          <p:cNvPicPr preferRelativeResize="0"/>
          <p:nvPr/>
        </p:nvPicPr>
        <p:blipFill rotWithShape="1">
          <a:blip r:embed="rId3">
            <a:alphaModFix/>
          </a:blip>
          <a:srcRect/>
          <a:stretch/>
        </p:blipFill>
        <p:spPr>
          <a:xfrm>
            <a:off x="9715501" y="5929313"/>
            <a:ext cx="2476500" cy="928688"/>
          </a:xfrm>
          <a:prstGeom prst="rect">
            <a:avLst/>
          </a:prstGeom>
          <a:noFill/>
          <a:ln>
            <a:noFill/>
          </a:ln>
          <a:effectLst>
            <a:outerShdw blurRad="50800" dist="50800" dir="5400000" algn="ctr" rotWithShape="0">
              <a:srgbClr val="000000">
                <a:alpha val="36078"/>
              </a:srgbClr>
            </a:outerShdw>
          </a:effectLst>
        </p:spPr>
      </p:pic>
      <p:pic>
        <p:nvPicPr>
          <p:cNvPr id="228" name="Google Shape;228;gf9e83b31ad_2_0"/>
          <p:cNvPicPr preferRelativeResize="0"/>
          <p:nvPr/>
        </p:nvPicPr>
        <p:blipFill rotWithShape="1">
          <a:blip r:embed="rId4">
            <a:alphaModFix/>
          </a:blip>
          <a:srcRect/>
          <a:stretch/>
        </p:blipFill>
        <p:spPr>
          <a:xfrm>
            <a:off x="0" y="3020323"/>
            <a:ext cx="206282" cy="722376"/>
          </a:xfrm>
          <a:prstGeom prst="rect">
            <a:avLst/>
          </a:prstGeom>
          <a:noFill/>
          <a:ln>
            <a:noFill/>
          </a:ln>
        </p:spPr>
      </p:pic>
      <p:sp>
        <p:nvSpPr>
          <p:cNvPr id="229" name="Google Shape;229;gf9e83b31ad_2_0"/>
          <p:cNvSpPr txBox="1"/>
          <p:nvPr/>
        </p:nvSpPr>
        <p:spPr>
          <a:xfrm>
            <a:off x="8291865" y="2511466"/>
            <a:ext cx="2912400" cy="2586000"/>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000000"/>
              </a:buClr>
              <a:buSzPts val="1800"/>
              <a:buFont typeface="Arial"/>
              <a:buChar char="•"/>
            </a:pPr>
            <a:r>
              <a:rPr lang="en-US" sz="1800" b="0" i="0" u="none" strike="noStrike" cap="none">
                <a:solidFill>
                  <a:srgbClr val="000000"/>
                </a:solidFill>
                <a:latin typeface="Calibri"/>
                <a:ea typeface="Calibri"/>
                <a:cs typeface="Calibri"/>
                <a:sym typeface="Calibri"/>
              </a:rPr>
              <a:t>Optimized kNN Model tended to classify less alcoholic beer as Ale, and more alcoholic beer as IPA.</a:t>
            </a:r>
            <a:endParaRPr sz="1400" b="0" i="0" u="none" strike="noStrike" cap="none">
              <a:solidFill>
                <a:srgbClr val="000000"/>
              </a:solidFill>
              <a:latin typeface="Arial"/>
              <a:ea typeface="Arial"/>
              <a:cs typeface="Arial"/>
              <a:sym typeface="Arial"/>
            </a:endParaRPr>
          </a:p>
          <a:p>
            <a:pPr marL="285750" marR="0" lvl="0" indent="-17145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a:p>
            <a:pPr marL="285750" marR="0" lvl="0" indent="-285750" algn="l" rtl="0">
              <a:lnSpc>
                <a:spcPct val="100000"/>
              </a:lnSpc>
              <a:spcBef>
                <a:spcPts val="0"/>
              </a:spcBef>
              <a:spcAft>
                <a:spcPts val="0"/>
              </a:spcAft>
              <a:buClr>
                <a:srgbClr val="000000"/>
              </a:buClr>
              <a:buSzPts val="1800"/>
              <a:buFont typeface="Arial"/>
              <a:buChar char="•"/>
            </a:pPr>
            <a:r>
              <a:rPr lang="en-US" sz="1800" b="1" i="0" u="none" strike="noStrike" cap="none">
                <a:solidFill>
                  <a:srgbClr val="000000"/>
                </a:solidFill>
                <a:latin typeface="Calibri"/>
                <a:ea typeface="Calibri"/>
                <a:cs typeface="Calibri"/>
                <a:sym typeface="Calibri"/>
              </a:rPr>
              <a:t>Conclusion:</a:t>
            </a:r>
            <a:r>
              <a:rPr lang="en-US" sz="1800" b="0" i="0" u="none" strike="noStrike" cap="none">
                <a:solidFill>
                  <a:srgbClr val="000000"/>
                </a:solidFill>
                <a:latin typeface="Calibri"/>
                <a:ea typeface="Calibri"/>
                <a:cs typeface="Calibri"/>
                <a:sym typeface="Calibri"/>
              </a:rPr>
              <a:t> IPAs tend to have a higher alcohol content than Ales.</a:t>
            </a:r>
            <a:endParaRPr sz="1400" b="0" i="0" u="none" strike="noStrike" cap="none">
              <a:solidFill>
                <a:srgbClr val="000000"/>
              </a:solidFill>
              <a:latin typeface="Arial"/>
              <a:ea typeface="Arial"/>
              <a:cs typeface="Arial"/>
              <a:sym typeface="Arial"/>
            </a:endParaRPr>
          </a:p>
        </p:txBody>
      </p:sp>
      <p:sp>
        <p:nvSpPr>
          <p:cNvPr id="230" name="Google Shape;230;gf9e83b31ad_2_0"/>
          <p:cNvSpPr txBox="1"/>
          <p:nvPr/>
        </p:nvSpPr>
        <p:spPr>
          <a:xfrm>
            <a:off x="8291865" y="1760536"/>
            <a:ext cx="1732800" cy="523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US" sz="2800" b="1" i="0" u="none" strike="noStrike" cap="none">
                <a:solidFill>
                  <a:srgbClr val="000000"/>
                </a:solidFill>
                <a:latin typeface="Calibri"/>
                <a:ea typeface="Calibri"/>
                <a:cs typeface="Calibri"/>
                <a:sym typeface="Calibri"/>
              </a:rPr>
              <a:t>Findings</a:t>
            </a:r>
            <a:endParaRPr sz="1400" b="0" i="0" u="none" strike="noStrike" cap="none">
              <a:solidFill>
                <a:srgbClr val="000000"/>
              </a:solidFill>
              <a:latin typeface="Arial"/>
              <a:ea typeface="Arial"/>
              <a:cs typeface="Arial"/>
              <a:sym typeface="Arial"/>
            </a:endParaRPr>
          </a:p>
        </p:txBody>
      </p:sp>
      <p:pic>
        <p:nvPicPr>
          <p:cNvPr id="231" name="Google Shape;231;gf9e83b31ad_2_0" descr="A red and white logo&#10;&#10;Description automatically generated with low confidence"/>
          <p:cNvPicPr preferRelativeResize="0"/>
          <p:nvPr/>
        </p:nvPicPr>
        <p:blipFill rotWithShape="1">
          <a:blip r:embed="rId3">
            <a:alphaModFix/>
          </a:blip>
          <a:srcRect/>
          <a:stretch/>
        </p:blipFill>
        <p:spPr>
          <a:xfrm>
            <a:off x="9715501" y="5929313"/>
            <a:ext cx="2476500" cy="928688"/>
          </a:xfrm>
          <a:prstGeom prst="rect">
            <a:avLst/>
          </a:prstGeom>
          <a:noFill/>
          <a:ln>
            <a:noFill/>
          </a:ln>
          <a:effectLst>
            <a:outerShdw blurRad="50800" dist="50800" dir="5400000" algn="ctr" rotWithShape="0">
              <a:srgbClr val="000000">
                <a:alpha val="36470"/>
              </a:srgbClr>
            </a:outerShdw>
          </a:effectLst>
        </p:spPr>
      </p:pic>
      <p:pic>
        <p:nvPicPr>
          <p:cNvPr id="232" name="Google Shape;232;gf9e83b31ad_2_0"/>
          <p:cNvPicPr preferRelativeResize="0"/>
          <p:nvPr/>
        </p:nvPicPr>
        <p:blipFill rotWithShape="1">
          <a:blip r:embed="rId4">
            <a:alphaModFix/>
          </a:blip>
          <a:srcRect/>
          <a:stretch/>
        </p:blipFill>
        <p:spPr>
          <a:xfrm>
            <a:off x="0" y="3020323"/>
            <a:ext cx="206282" cy="722376"/>
          </a:xfrm>
          <a:prstGeom prst="rect">
            <a:avLst/>
          </a:prstGeom>
          <a:noFill/>
          <a:ln>
            <a:noFill/>
          </a:ln>
        </p:spPr>
      </p:pic>
      <p:pic>
        <p:nvPicPr>
          <p:cNvPr id="233" name="Google Shape;233;gf9e83b31ad_2_0"/>
          <p:cNvPicPr preferRelativeResize="0"/>
          <p:nvPr/>
        </p:nvPicPr>
        <p:blipFill rotWithShape="1">
          <a:blip r:embed="rId5">
            <a:alphaModFix/>
          </a:blip>
          <a:srcRect/>
          <a:stretch/>
        </p:blipFill>
        <p:spPr>
          <a:xfrm>
            <a:off x="358682" y="621863"/>
            <a:ext cx="7780784" cy="5614278"/>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pic>
        <p:nvPicPr>
          <p:cNvPr id="238" name="Google Shape;238;gf9e83b31ad_2_11" descr="A red and white logo&#10;&#10;Description automatically generated with low confidence"/>
          <p:cNvPicPr preferRelativeResize="0"/>
          <p:nvPr/>
        </p:nvPicPr>
        <p:blipFill rotWithShape="1">
          <a:blip r:embed="rId3">
            <a:alphaModFix/>
          </a:blip>
          <a:srcRect/>
          <a:stretch/>
        </p:blipFill>
        <p:spPr>
          <a:xfrm>
            <a:off x="9715501" y="5929313"/>
            <a:ext cx="2476500" cy="928688"/>
          </a:xfrm>
          <a:prstGeom prst="rect">
            <a:avLst/>
          </a:prstGeom>
          <a:noFill/>
          <a:ln>
            <a:noFill/>
          </a:ln>
          <a:effectLst>
            <a:outerShdw blurRad="50800" dist="50800" dir="5400000" algn="ctr" rotWithShape="0">
              <a:srgbClr val="000000">
                <a:alpha val="36078"/>
              </a:srgbClr>
            </a:outerShdw>
          </a:effectLst>
        </p:spPr>
      </p:pic>
      <p:pic>
        <p:nvPicPr>
          <p:cNvPr id="239" name="Google Shape;239;gf9e83b31ad_2_11"/>
          <p:cNvPicPr preferRelativeResize="0"/>
          <p:nvPr/>
        </p:nvPicPr>
        <p:blipFill rotWithShape="1">
          <a:blip r:embed="rId4">
            <a:alphaModFix/>
          </a:blip>
          <a:srcRect/>
          <a:stretch/>
        </p:blipFill>
        <p:spPr>
          <a:xfrm>
            <a:off x="0" y="3020323"/>
            <a:ext cx="206282" cy="722376"/>
          </a:xfrm>
          <a:prstGeom prst="rect">
            <a:avLst/>
          </a:prstGeom>
          <a:noFill/>
          <a:ln>
            <a:noFill/>
          </a:ln>
        </p:spPr>
      </p:pic>
      <p:sp>
        <p:nvSpPr>
          <p:cNvPr id="240" name="Google Shape;240;gf9e83b31ad_2_11"/>
          <p:cNvSpPr txBox="1"/>
          <p:nvPr/>
        </p:nvSpPr>
        <p:spPr>
          <a:xfrm>
            <a:off x="8291865" y="1574611"/>
            <a:ext cx="1732800" cy="523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US" sz="2800" b="1" i="0" u="none" strike="noStrike" cap="none">
                <a:solidFill>
                  <a:srgbClr val="000000"/>
                </a:solidFill>
                <a:latin typeface="Calibri"/>
                <a:ea typeface="Calibri"/>
                <a:cs typeface="Calibri"/>
                <a:sym typeface="Calibri"/>
              </a:rPr>
              <a:t>Findings</a:t>
            </a:r>
            <a:endParaRPr sz="1400" b="0" i="0" u="none" strike="noStrike" cap="none">
              <a:solidFill>
                <a:srgbClr val="000000"/>
              </a:solidFill>
              <a:latin typeface="Arial"/>
              <a:ea typeface="Arial"/>
              <a:cs typeface="Arial"/>
              <a:sym typeface="Arial"/>
            </a:endParaRPr>
          </a:p>
        </p:txBody>
      </p:sp>
      <p:sp>
        <p:nvSpPr>
          <p:cNvPr id="241" name="Google Shape;241;gf9e83b31ad_2_11"/>
          <p:cNvSpPr txBox="1"/>
          <p:nvPr/>
        </p:nvSpPr>
        <p:spPr>
          <a:xfrm>
            <a:off x="8291865" y="2325541"/>
            <a:ext cx="2912400" cy="2862900"/>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000000"/>
              </a:buClr>
              <a:buSzPts val="1800"/>
              <a:buFont typeface="Arial"/>
              <a:buChar char="•"/>
            </a:pPr>
            <a:r>
              <a:rPr lang="en-US" sz="1800" b="0" i="0" u="none" strike="noStrike" cap="none">
                <a:solidFill>
                  <a:srgbClr val="000000"/>
                </a:solidFill>
                <a:latin typeface="Calibri"/>
                <a:ea typeface="Calibri"/>
                <a:cs typeface="Calibri"/>
                <a:sym typeface="Calibri"/>
              </a:rPr>
              <a:t>Optimized kNN model favored IPA classifications for more bitter beer.</a:t>
            </a:r>
            <a:endParaRPr sz="1800" b="0" i="0" u="none" strike="noStrike" cap="none">
              <a:solidFill>
                <a:srgbClr val="000000"/>
              </a:solidFill>
              <a:latin typeface="Calibri"/>
              <a:ea typeface="Calibri"/>
              <a:cs typeface="Calibri"/>
              <a:sym typeface="Calibri"/>
            </a:endParaRPr>
          </a:p>
          <a:p>
            <a:pPr marL="45720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a:p>
            <a:pPr marL="285750" marR="0" lvl="0" indent="-285750" algn="l" rtl="0">
              <a:lnSpc>
                <a:spcPct val="100000"/>
              </a:lnSpc>
              <a:spcBef>
                <a:spcPts val="0"/>
              </a:spcBef>
              <a:spcAft>
                <a:spcPts val="0"/>
              </a:spcAft>
              <a:buClr>
                <a:srgbClr val="000000"/>
              </a:buClr>
              <a:buSzPts val="1800"/>
              <a:buFont typeface="Calibri"/>
              <a:buChar char="•"/>
            </a:pPr>
            <a:r>
              <a:rPr lang="en-US" sz="1800" b="1" i="0" u="none" strike="noStrike" cap="none">
                <a:solidFill>
                  <a:srgbClr val="000000"/>
                </a:solidFill>
                <a:latin typeface="Calibri"/>
                <a:ea typeface="Calibri"/>
                <a:cs typeface="Calibri"/>
                <a:sym typeface="Calibri"/>
              </a:rPr>
              <a:t>Conclusion:</a:t>
            </a:r>
            <a:r>
              <a:rPr lang="en-US" sz="1800" b="0" i="0" u="none" strike="noStrike" cap="none">
                <a:solidFill>
                  <a:srgbClr val="000000"/>
                </a:solidFill>
                <a:latin typeface="Calibri"/>
                <a:ea typeface="Calibri"/>
                <a:cs typeface="Calibri"/>
                <a:sym typeface="Calibri"/>
              </a:rPr>
              <a:t> IPAs tend to have higher IBU counts, while Pale Ales tend to have lower.</a:t>
            </a:r>
            <a:endParaRPr sz="18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a:p>
            <a:pPr marL="45720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pic>
        <p:nvPicPr>
          <p:cNvPr id="242" name="Google Shape;242;gf9e83b31ad_2_11" descr="A red and white logo&#10;&#10;Description automatically generated with low confidence"/>
          <p:cNvPicPr preferRelativeResize="0"/>
          <p:nvPr/>
        </p:nvPicPr>
        <p:blipFill rotWithShape="1">
          <a:blip r:embed="rId3">
            <a:alphaModFix/>
          </a:blip>
          <a:srcRect/>
          <a:stretch/>
        </p:blipFill>
        <p:spPr>
          <a:xfrm>
            <a:off x="9715501" y="5929313"/>
            <a:ext cx="2476500" cy="928688"/>
          </a:xfrm>
          <a:prstGeom prst="rect">
            <a:avLst/>
          </a:prstGeom>
          <a:noFill/>
          <a:ln>
            <a:noFill/>
          </a:ln>
          <a:effectLst>
            <a:outerShdw blurRad="50800" dist="50800" dir="5400000" algn="ctr" rotWithShape="0">
              <a:srgbClr val="000000">
                <a:alpha val="36470"/>
              </a:srgbClr>
            </a:outerShdw>
          </a:effectLst>
        </p:spPr>
      </p:pic>
      <p:pic>
        <p:nvPicPr>
          <p:cNvPr id="243" name="Google Shape;243;gf9e83b31ad_2_11"/>
          <p:cNvPicPr preferRelativeResize="0"/>
          <p:nvPr/>
        </p:nvPicPr>
        <p:blipFill rotWithShape="1">
          <a:blip r:embed="rId4">
            <a:alphaModFix/>
          </a:blip>
          <a:srcRect/>
          <a:stretch/>
        </p:blipFill>
        <p:spPr>
          <a:xfrm>
            <a:off x="0" y="3020323"/>
            <a:ext cx="206282" cy="722376"/>
          </a:xfrm>
          <a:prstGeom prst="rect">
            <a:avLst/>
          </a:prstGeom>
          <a:noFill/>
          <a:ln>
            <a:noFill/>
          </a:ln>
        </p:spPr>
      </p:pic>
      <p:pic>
        <p:nvPicPr>
          <p:cNvPr id="244" name="Google Shape;244;gf9e83b31ad_2_11"/>
          <p:cNvPicPr preferRelativeResize="0"/>
          <p:nvPr/>
        </p:nvPicPr>
        <p:blipFill rotWithShape="1">
          <a:blip r:embed="rId5">
            <a:alphaModFix/>
          </a:blip>
          <a:srcRect/>
          <a:stretch/>
        </p:blipFill>
        <p:spPr>
          <a:xfrm>
            <a:off x="358675" y="475513"/>
            <a:ext cx="7780799" cy="581200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Shape 98"/>
        <p:cNvGrpSpPr/>
        <p:nvPr/>
      </p:nvGrpSpPr>
      <p:grpSpPr>
        <a:xfrm>
          <a:off x="0" y="0"/>
          <a:ext cx="0" cy="0"/>
          <a:chOff x="0" y="0"/>
          <a:chExt cx="0" cy="0"/>
        </a:xfrm>
      </p:grpSpPr>
      <p:sp>
        <p:nvSpPr>
          <p:cNvPr id="99" name="Google Shape;99;p18"/>
          <p:cNvSpPr txBox="1"/>
          <p:nvPr/>
        </p:nvSpPr>
        <p:spPr>
          <a:xfrm>
            <a:off x="785091" y="442920"/>
            <a:ext cx="9239442"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US" sz="2800" b="1" i="0" u="none" strike="noStrike" cap="none">
                <a:solidFill>
                  <a:schemeClr val="dk1"/>
                </a:solidFill>
                <a:latin typeface="Calibri"/>
                <a:ea typeface="Calibri"/>
                <a:cs typeface="Calibri"/>
                <a:sym typeface="Calibri"/>
              </a:rPr>
              <a:t>Problems to Solve</a:t>
            </a:r>
            <a:endParaRPr sz="1400" b="0" i="0" u="none" strike="noStrike" cap="none">
              <a:solidFill>
                <a:srgbClr val="000000"/>
              </a:solidFill>
              <a:latin typeface="Arial"/>
              <a:ea typeface="Arial"/>
              <a:cs typeface="Arial"/>
              <a:sym typeface="Arial"/>
            </a:endParaRPr>
          </a:p>
        </p:txBody>
      </p:sp>
      <p:sp>
        <p:nvSpPr>
          <p:cNvPr id="100" name="Google Shape;100;p18"/>
          <p:cNvSpPr txBox="1"/>
          <p:nvPr/>
        </p:nvSpPr>
        <p:spPr>
          <a:xfrm>
            <a:off x="785091" y="1261006"/>
            <a:ext cx="10753766" cy="5355272"/>
          </a:xfrm>
          <a:prstGeom prst="rect">
            <a:avLst/>
          </a:prstGeom>
          <a:noFill/>
          <a:ln>
            <a:noFill/>
          </a:ln>
        </p:spPr>
        <p:txBody>
          <a:bodyPr spcFirstLastPara="1" wrap="square" lIns="91425" tIns="45700" rIns="91425" bIns="45700" anchor="t" anchorCtr="0">
            <a:spAutoFit/>
          </a:bodyPr>
          <a:lstStyle/>
          <a:p>
            <a:pPr marL="457200" marR="0" lvl="0" indent="-457200" algn="l" rtl="0">
              <a:lnSpc>
                <a:spcPct val="150000"/>
              </a:lnSpc>
              <a:spcBef>
                <a:spcPts val="0"/>
              </a:spcBef>
              <a:spcAft>
                <a:spcPts val="0"/>
              </a:spcAft>
              <a:buClr>
                <a:schemeClr val="dk1"/>
              </a:buClr>
              <a:buSzPts val="1800"/>
              <a:buFont typeface="Arial"/>
              <a:buAutoNum type="arabicPeriod"/>
            </a:pPr>
            <a:r>
              <a:rPr lang="en-US" sz="1800" b="1" i="0" u="none" strike="noStrike" cap="none" dirty="0">
                <a:solidFill>
                  <a:schemeClr val="dk1"/>
                </a:solidFill>
                <a:latin typeface="Calibri"/>
                <a:ea typeface="Calibri"/>
                <a:cs typeface="Calibri"/>
                <a:sym typeface="Calibri"/>
              </a:rPr>
              <a:t>A list of all craft beers and US breweries was provided.  Display the number or breweries in every US State.</a:t>
            </a:r>
            <a:endParaRPr sz="1800" b="1" i="0" u="none" strike="noStrike" cap="none" dirty="0">
              <a:solidFill>
                <a:schemeClr val="dk1"/>
              </a:solidFill>
              <a:latin typeface="Calibri"/>
              <a:ea typeface="Calibri"/>
              <a:cs typeface="Calibri"/>
              <a:sym typeface="Calibri"/>
            </a:endParaRPr>
          </a:p>
          <a:p>
            <a:pPr marL="457200" marR="0" lvl="0" indent="-457200" algn="l" rtl="0">
              <a:lnSpc>
                <a:spcPct val="150000"/>
              </a:lnSpc>
              <a:spcBef>
                <a:spcPts val="0"/>
              </a:spcBef>
              <a:spcAft>
                <a:spcPts val="0"/>
              </a:spcAft>
              <a:buClr>
                <a:schemeClr val="dk1"/>
              </a:buClr>
              <a:buSzPts val="1800"/>
              <a:buFont typeface="Arial"/>
              <a:buAutoNum type="arabicPeriod"/>
            </a:pPr>
            <a:r>
              <a:rPr lang="en-US" sz="1800" b="1" i="0" u="none" strike="noStrike" cap="none" dirty="0">
                <a:solidFill>
                  <a:schemeClr val="dk1"/>
                </a:solidFill>
                <a:latin typeface="Calibri"/>
                <a:ea typeface="Calibri"/>
                <a:cs typeface="Calibri"/>
                <a:sym typeface="Calibri"/>
              </a:rPr>
              <a:t>Data was merged into a single file, combining beer names with their respective brewers.</a:t>
            </a:r>
            <a:endParaRPr sz="1800" b="0" i="0" u="none" strike="noStrike" cap="none" dirty="0">
              <a:solidFill>
                <a:srgbClr val="000000"/>
              </a:solidFill>
              <a:latin typeface="Arial"/>
              <a:ea typeface="Arial"/>
              <a:cs typeface="Arial"/>
              <a:sym typeface="Arial"/>
            </a:endParaRPr>
          </a:p>
          <a:p>
            <a:pPr marL="461963" marR="0" lvl="0" indent="0" algn="l" rtl="0">
              <a:lnSpc>
                <a:spcPct val="150000"/>
              </a:lnSpc>
              <a:spcBef>
                <a:spcPts val="0"/>
              </a:spcBef>
              <a:spcAft>
                <a:spcPts val="0"/>
              </a:spcAft>
              <a:buClr>
                <a:srgbClr val="000000"/>
              </a:buClr>
              <a:buSzPts val="1800"/>
              <a:buFont typeface="Arial"/>
              <a:buNone/>
            </a:pPr>
            <a:r>
              <a:rPr lang="en-US" sz="1800" b="1" i="0" u="none" strike="noStrike" cap="none" dirty="0">
                <a:solidFill>
                  <a:schemeClr val="dk1"/>
                </a:solidFill>
                <a:latin typeface="Calibri"/>
                <a:ea typeface="Calibri"/>
                <a:cs typeface="Calibri"/>
                <a:sym typeface="Calibri"/>
              </a:rPr>
              <a:t>After merging the list of craft beers and breweries, eliminate records with missing (N/A) values.</a:t>
            </a:r>
            <a:endParaRPr sz="1800" b="1" i="0" u="none" strike="noStrike" cap="none" dirty="0">
              <a:solidFill>
                <a:schemeClr val="dk1"/>
              </a:solidFill>
              <a:latin typeface="Calibri"/>
              <a:ea typeface="Calibri"/>
              <a:cs typeface="Calibri"/>
              <a:sym typeface="Calibri"/>
            </a:endParaRPr>
          </a:p>
          <a:p>
            <a:pPr marL="461963" marR="0" lvl="0" indent="-461963" algn="l" rtl="0">
              <a:lnSpc>
                <a:spcPct val="150000"/>
              </a:lnSpc>
              <a:spcBef>
                <a:spcPts val="0"/>
              </a:spcBef>
              <a:spcAft>
                <a:spcPts val="0"/>
              </a:spcAft>
              <a:buClr>
                <a:schemeClr val="dk1"/>
              </a:buClr>
              <a:buSzPts val="1800"/>
              <a:buFont typeface="Arial"/>
              <a:buAutoNum type="arabicPeriod" startAt="3"/>
            </a:pPr>
            <a:r>
              <a:rPr lang="en-US" sz="1800" b="1" i="0" u="none" strike="noStrike" cap="none" dirty="0">
                <a:solidFill>
                  <a:schemeClr val="dk1"/>
                </a:solidFill>
                <a:latin typeface="Calibri"/>
                <a:ea typeface="Calibri"/>
                <a:cs typeface="Calibri"/>
                <a:sym typeface="Calibri"/>
              </a:rPr>
              <a:t>Calculate and display the median alcohol content (ABV) and median international bitterness unit (IBU) for each state</a:t>
            </a:r>
            <a:endParaRPr sz="1800" b="1" i="0" u="none" strike="noStrike" cap="none" dirty="0">
              <a:solidFill>
                <a:schemeClr val="dk1"/>
              </a:solidFill>
              <a:latin typeface="Calibri"/>
              <a:ea typeface="Calibri"/>
              <a:cs typeface="Calibri"/>
              <a:sym typeface="Calibri"/>
            </a:endParaRPr>
          </a:p>
          <a:p>
            <a:pPr marL="461963" marR="0" lvl="0" indent="-461963" algn="l" rtl="0">
              <a:lnSpc>
                <a:spcPct val="150000"/>
              </a:lnSpc>
              <a:spcBef>
                <a:spcPts val="0"/>
              </a:spcBef>
              <a:spcAft>
                <a:spcPts val="0"/>
              </a:spcAft>
              <a:buClr>
                <a:schemeClr val="dk1"/>
              </a:buClr>
              <a:buSzPts val="1800"/>
              <a:buFont typeface="Arial"/>
              <a:buAutoNum type="arabicPeriod" startAt="3"/>
            </a:pPr>
            <a:r>
              <a:rPr lang="en-US" sz="1800" b="1" i="0" u="none" strike="noStrike" cap="none" dirty="0">
                <a:solidFill>
                  <a:schemeClr val="dk1"/>
                </a:solidFill>
                <a:latin typeface="Calibri"/>
                <a:ea typeface="Calibri"/>
                <a:cs typeface="Calibri"/>
                <a:sym typeface="Calibri"/>
              </a:rPr>
              <a:t>Report which state has the maximum alcoholic (ABV) beer? Which state has the most bitter (IBU) beer?</a:t>
            </a:r>
            <a:endParaRPr sz="1800" b="1" i="0" u="none" strike="noStrike" cap="none" dirty="0">
              <a:solidFill>
                <a:schemeClr val="dk1"/>
              </a:solidFill>
              <a:latin typeface="Calibri"/>
              <a:ea typeface="Calibri"/>
              <a:cs typeface="Calibri"/>
              <a:sym typeface="Calibri"/>
            </a:endParaRPr>
          </a:p>
          <a:p>
            <a:pPr marL="461963" marR="0" lvl="0" indent="-461963" algn="l" rtl="0">
              <a:lnSpc>
                <a:spcPct val="150000"/>
              </a:lnSpc>
              <a:spcBef>
                <a:spcPts val="0"/>
              </a:spcBef>
              <a:spcAft>
                <a:spcPts val="0"/>
              </a:spcAft>
              <a:buClr>
                <a:schemeClr val="dk1"/>
              </a:buClr>
              <a:buSzPts val="1800"/>
              <a:buFont typeface="Arial"/>
              <a:buAutoNum type="arabicPeriod" startAt="3"/>
            </a:pPr>
            <a:r>
              <a:rPr lang="en-US" sz="1800" b="1" i="0" u="none" strike="noStrike" cap="none" dirty="0">
                <a:solidFill>
                  <a:schemeClr val="dk1"/>
                </a:solidFill>
                <a:latin typeface="Calibri"/>
                <a:ea typeface="Calibri"/>
                <a:cs typeface="Calibri"/>
                <a:sym typeface="Calibri"/>
              </a:rPr>
              <a:t>Review the summary statistics and distribution of the ABV variable.</a:t>
            </a:r>
            <a:endParaRPr sz="1800" b="0" i="0" u="none" strike="noStrike" cap="none" dirty="0">
              <a:solidFill>
                <a:srgbClr val="000000"/>
              </a:solidFill>
              <a:latin typeface="Calibri"/>
              <a:ea typeface="Calibri"/>
              <a:cs typeface="Calibri"/>
              <a:sym typeface="Calibri"/>
            </a:endParaRPr>
          </a:p>
          <a:p>
            <a:pPr marL="461963" marR="0" lvl="0" indent="-461963" algn="l" rtl="0">
              <a:lnSpc>
                <a:spcPct val="150000"/>
              </a:lnSpc>
              <a:spcBef>
                <a:spcPts val="0"/>
              </a:spcBef>
              <a:spcAft>
                <a:spcPts val="0"/>
              </a:spcAft>
              <a:buClr>
                <a:schemeClr val="dk1"/>
              </a:buClr>
              <a:buSzPts val="1800"/>
              <a:buFont typeface="Arial"/>
              <a:buAutoNum type="arabicPeriod" startAt="3"/>
            </a:pPr>
            <a:r>
              <a:rPr lang="en-US" sz="1800" b="1" i="0" u="none" strike="noStrike" cap="none" dirty="0">
                <a:solidFill>
                  <a:schemeClr val="dk1"/>
                </a:solidFill>
                <a:latin typeface="Calibri"/>
                <a:ea typeface="Calibri"/>
                <a:cs typeface="Calibri"/>
                <a:sym typeface="Calibri"/>
              </a:rPr>
              <a:t>Is there any relationship between the bitterness of the beer and its alcoholic content? Draw a scatter plot and determine any potential relationship.</a:t>
            </a:r>
            <a:endParaRPr sz="1400" b="0" i="0" u="none" strike="noStrike" cap="none" dirty="0">
              <a:solidFill>
                <a:srgbClr val="000000"/>
              </a:solidFill>
              <a:latin typeface="Arial"/>
              <a:ea typeface="Arial"/>
              <a:cs typeface="Arial"/>
              <a:sym typeface="Arial"/>
            </a:endParaRPr>
          </a:p>
          <a:p>
            <a:pPr marL="461963" marR="0" lvl="0" indent="-461963" algn="l" rtl="0">
              <a:lnSpc>
                <a:spcPct val="150000"/>
              </a:lnSpc>
              <a:spcBef>
                <a:spcPts val="0"/>
              </a:spcBef>
              <a:spcAft>
                <a:spcPts val="0"/>
              </a:spcAft>
              <a:buClr>
                <a:schemeClr val="dk1"/>
              </a:buClr>
              <a:buSzPts val="1800"/>
              <a:buFont typeface="Arial"/>
              <a:buAutoNum type="arabicPeriod" startAt="3"/>
            </a:pPr>
            <a:r>
              <a:rPr lang="en-US" sz="1800" b="1" i="0" u="none" strike="noStrike" cap="none" dirty="0">
                <a:solidFill>
                  <a:schemeClr val="dk1"/>
                </a:solidFill>
                <a:latin typeface="Calibri"/>
                <a:ea typeface="Calibri"/>
                <a:cs typeface="Calibri"/>
                <a:sym typeface="Calibri"/>
              </a:rPr>
              <a:t>Is there any he difference with respect to IBU and ABV between IPAs and other types of Ale.  Provide statistical evidence one way or the other. </a:t>
            </a:r>
            <a:endParaRPr sz="1800" b="1" i="0" u="none" strike="noStrike" cap="none" dirty="0">
              <a:solidFill>
                <a:schemeClr val="dk1"/>
              </a:solidFill>
              <a:latin typeface="Calibri"/>
              <a:ea typeface="Calibri"/>
              <a:cs typeface="Calibri"/>
              <a:sym typeface="Calibri"/>
            </a:endParaRPr>
          </a:p>
          <a:p>
            <a:pPr marL="461963" marR="0" lvl="0" indent="-461963" algn="l" rtl="0">
              <a:lnSpc>
                <a:spcPct val="150000"/>
              </a:lnSpc>
              <a:spcBef>
                <a:spcPts val="0"/>
              </a:spcBef>
              <a:spcAft>
                <a:spcPts val="0"/>
              </a:spcAft>
              <a:buClr>
                <a:schemeClr val="dk1"/>
              </a:buClr>
              <a:buSzPts val="1800"/>
              <a:buFont typeface="Arial"/>
              <a:buAutoNum type="arabicPeriod" startAt="3"/>
            </a:pPr>
            <a:r>
              <a:rPr lang="en-US" sz="1800" b="1" i="0" u="none" strike="noStrike" cap="none" dirty="0">
                <a:solidFill>
                  <a:schemeClr val="dk1"/>
                </a:solidFill>
                <a:latin typeface="Calibri"/>
                <a:ea typeface="Calibri"/>
                <a:cs typeface="Calibri"/>
                <a:sym typeface="Calibri"/>
              </a:rPr>
              <a:t>Recommendations??</a:t>
            </a:r>
            <a:endParaRPr sz="1800" b="0" i="0" u="none" strike="noStrike" cap="none" dirty="0">
              <a:solidFill>
                <a:srgbClr val="000000"/>
              </a:solidFill>
              <a:latin typeface="Arial"/>
              <a:ea typeface="Arial"/>
              <a:cs typeface="Arial"/>
              <a:sym typeface="Arial"/>
            </a:endParaRPr>
          </a:p>
          <a:p>
            <a:pPr marL="461963" marR="0" lvl="0" indent="-347663" algn="l" rtl="0">
              <a:lnSpc>
                <a:spcPct val="100000"/>
              </a:lnSpc>
              <a:spcBef>
                <a:spcPts val="0"/>
              </a:spcBef>
              <a:spcAft>
                <a:spcPts val="0"/>
              </a:spcAft>
              <a:buClr>
                <a:schemeClr val="dk1"/>
              </a:buClr>
              <a:buSzPts val="1800"/>
              <a:buFont typeface="Arial"/>
              <a:buNone/>
            </a:pPr>
            <a:endParaRPr sz="1800" b="0" i="0" u="none" strike="noStrike" cap="none" dirty="0">
              <a:solidFill>
                <a:schemeClr val="dk1"/>
              </a:solidFill>
              <a:latin typeface="Calibri"/>
              <a:ea typeface="Calibri"/>
              <a:cs typeface="Calibri"/>
              <a:sym typeface="Calibri"/>
            </a:endParaRPr>
          </a:p>
        </p:txBody>
      </p:sp>
      <p:pic>
        <p:nvPicPr>
          <p:cNvPr id="101" name="Google Shape;101;p18" descr="A red and white logo&#10;&#10;Description automatically generated with low confidence"/>
          <p:cNvPicPr preferRelativeResize="0"/>
          <p:nvPr/>
        </p:nvPicPr>
        <p:blipFill rotWithShape="1">
          <a:blip r:embed="rId3">
            <a:alphaModFix/>
          </a:blip>
          <a:srcRect/>
          <a:stretch/>
        </p:blipFill>
        <p:spPr>
          <a:xfrm>
            <a:off x="9715181" y="5929313"/>
            <a:ext cx="2476499" cy="928687"/>
          </a:xfrm>
          <a:prstGeom prst="rect">
            <a:avLst/>
          </a:prstGeom>
          <a:noFill/>
          <a:ln>
            <a:noFill/>
          </a:ln>
          <a:effectLst>
            <a:outerShdw blurRad="50800" dist="50800" dir="5400000" algn="ctr" rotWithShape="0">
              <a:srgbClr val="000000">
                <a:alpha val="36078"/>
              </a:srgbClr>
            </a:outerShdw>
          </a:effectLst>
        </p:spPr>
      </p:pic>
      <p:pic>
        <p:nvPicPr>
          <p:cNvPr id="102" name="Google Shape;102;p18"/>
          <p:cNvPicPr preferRelativeResize="0"/>
          <p:nvPr/>
        </p:nvPicPr>
        <p:blipFill rotWithShape="1">
          <a:blip r:embed="rId4">
            <a:alphaModFix/>
          </a:blip>
          <a:srcRect/>
          <a:stretch/>
        </p:blipFill>
        <p:spPr>
          <a:xfrm>
            <a:off x="0" y="3020323"/>
            <a:ext cx="206282" cy="722376"/>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30"/>
          <p:cNvSpPr txBox="1">
            <a:spLocks noGrp="1"/>
          </p:cNvSpPr>
          <p:nvPr>
            <p:ph type="title"/>
          </p:nvPr>
        </p:nvSpPr>
        <p:spPr>
          <a:xfrm>
            <a:off x="599722" y="2544145"/>
            <a:ext cx="10992556" cy="1769710"/>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90000"/>
              </a:lnSpc>
              <a:spcBef>
                <a:spcPts val="0"/>
              </a:spcBef>
              <a:spcAft>
                <a:spcPts val="0"/>
              </a:spcAft>
              <a:buClr>
                <a:schemeClr val="dk1"/>
              </a:buClr>
              <a:buSzPct val="100000"/>
              <a:buFont typeface="Calibri"/>
              <a:buNone/>
            </a:pPr>
            <a:r>
              <a:rPr lang="en-US" sz="4800" b="1">
                <a:latin typeface="Calibri"/>
                <a:ea typeface="Calibri"/>
                <a:cs typeface="Calibri"/>
                <a:sym typeface="Calibri"/>
              </a:rPr>
              <a:t>Recommendations:</a:t>
            </a:r>
            <a:br>
              <a:rPr lang="en-US" sz="4800" b="1">
                <a:latin typeface="Calibri"/>
                <a:ea typeface="Calibri"/>
                <a:cs typeface="Calibri"/>
                <a:sym typeface="Calibri"/>
              </a:rPr>
            </a:br>
            <a:br>
              <a:rPr lang="en-US" sz="4800" b="1">
                <a:latin typeface="Calibri"/>
                <a:ea typeface="Calibri"/>
                <a:cs typeface="Calibri"/>
                <a:sym typeface="Calibri"/>
              </a:rPr>
            </a:br>
            <a:r>
              <a:rPr lang="en-US" sz="4800" i="1">
                <a:latin typeface="Calibri"/>
                <a:ea typeface="Calibri"/>
                <a:cs typeface="Calibri"/>
                <a:sym typeface="Calibri"/>
              </a:rPr>
              <a:t>Moving Beyond the Data</a:t>
            </a:r>
            <a:endParaRPr/>
          </a:p>
        </p:txBody>
      </p:sp>
      <p:pic>
        <p:nvPicPr>
          <p:cNvPr id="250" name="Google Shape;250;p30" descr="A red and white logo&#10;&#10;Description automatically generated with low confidence"/>
          <p:cNvPicPr preferRelativeResize="0"/>
          <p:nvPr/>
        </p:nvPicPr>
        <p:blipFill rotWithShape="1">
          <a:blip r:embed="rId3">
            <a:alphaModFix/>
          </a:blip>
          <a:srcRect/>
          <a:stretch/>
        </p:blipFill>
        <p:spPr>
          <a:xfrm>
            <a:off x="9715501" y="5929313"/>
            <a:ext cx="2476499" cy="928687"/>
          </a:xfrm>
          <a:prstGeom prst="rect">
            <a:avLst/>
          </a:prstGeom>
          <a:noFill/>
          <a:ln>
            <a:noFill/>
          </a:ln>
          <a:effectLst>
            <a:outerShdw blurRad="50800" dist="50800" dir="5400000" algn="ctr" rotWithShape="0">
              <a:srgbClr val="000000">
                <a:alpha val="36078"/>
              </a:srgbClr>
            </a:outerShdw>
          </a:effectLst>
        </p:spPr>
      </p:pic>
      <p:pic>
        <p:nvPicPr>
          <p:cNvPr id="251" name="Google Shape;251;p30"/>
          <p:cNvPicPr preferRelativeResize="0"/>
          <p:nvPr/>
        </p:nvPicPr>
        <p:blipFill rotWithShape="1">
          <a:blip r:embed="rId4">
            <a:alphaModFix/>
          </a:blip>
          <a:srcRect/>
          <a:stretch/>
        </p:blipFill>
        <p:spPr>
          <a:xfrm>
            <a:off x="0" y="3020323"/>
            <a:ext cx="206282" cy="722376"/>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pic>
        <p:nvPicPr>
          <p:cNvPr id="256" name="Google Shape;256;p34"/>
          <p:cNvPicPr preferRelativeResize="0"/>
          <p:nvPr/>
        </p:nvPicPr>
        <p:blipFill rotWithShape="1">
          <a:blip r:embed="rId3">
            <a:alphaModFix/>
          </a:blip>
          <a:srcRect/>
          <a:stretch/>
        </p:blipFill>
        <p:spPr>
          <a:xfrm>
            <a:off x="0" y="3020323"/>
            <a:ext cx="206282" cy="722376"/>
          </a:xfrm>
          <a:prstGeom prst="rect">
            <a:avLst/>
          </a:prstGeom>
          <a:noFill/>
          <a:ln>
            <a:noFill/>
          </a:ln>
        </p:spPr>
      </p:pic>
      <p:pic>
        <p:nvPicPr>
          <p:cNvPr id="257" name="Google Shape;257;p34"/>
          <p:cNvPicPr preferRelativeResize="0"/>
          <p:nvPr/>
        </p:nvPicPr>
        <p:blipFill rotWithShape="1">
          <a:blip r:embed="rId3">
            <a:alphaModFix/>
          </a:blip>
          <a:srcRect/>
          <a:stretch/>
        </p:blipFill>
        <p:spPr>
          <a:xfrm>
            <a:off x="0" y="3020323"/>
            <a:ext cx="206282" cy="722376"/>
          </a:xfrm>
          <a:prstGeom prst="rect">
            <a:avLst/>
          </a:prstGeom>
          <a:noFill/>
          <a:ln>
            <a:noFill/>
          </a:ln>
        </p:spPr>
      </p:pic>
      <p:pic>
        <p:nvPicPr>
          <p:cNvPr id="258" name="Google Shape;258;p34"/>
          <p:cNvPicPr preferRelativeResize="0"/>
          <p:nvPr/>
        </p:nvPicPr>
        <p:blipFill>
          <a:blip r:embed="rId4">
            <a:alphaModFix/>
          </a:blip>
          <a:stretch>
            <a:fillRect/>
          </a:stretch>
        </p:blipFill>
        <p:spPr>
          <a:xfrm>
            <a:off x="1493794" y="80750"/>
            <a:ext cx="9204419" cy="6275109"/>
          </a:xfrm>
          <a:prstGeom prst="rect">
            <a:avLst/>
          </a:prstGeom>
          <a:noFill/>
          <a:ln>
            <a:noFill/>
          </a:ln>
        </p:spPr>
      </p:pic>
      <p:pic>
        <p:nvPicPr>
          <p:cNvPr id="259" name="Google Shape;259;p34" descr="A red and white logo&#10;&#10;Description automatically generated with low confidence"/>
          <p:cNvPicPr preferRelativeResize="0"/>
          <p:nvPr/>
        </p:nvPicPr>
        <p:blipFill rotWithShape="1">
          <a:blip r:embed="rId5">
            <a:alphaModFix/>
          </a:blip>
          <a:srcRect/>
          <a:stretch/>
        </p:blipFill>
        <p:spPr>
          <a:xfrm>
            <a:off x="9715501" y="5929313"/>
            <a:ext cx="2476500" cy="928688"/>
          </a:xfrm>
          <a:prstGeom prst="rect">
            <a:avLst/>
          </a:prstGeom>
          <a:noFill/>
          <a:ln>
            <a:noFill/>
          </a:ln>
          <a:effectLst>
            <a:outerShdw blurRad="50800" dist="50800" dir="5400000" algn="ctr" rotWithShape="0">
              <a:srgbClr val="000000">
                <a:alpha val="36860"/>
              </a:srgbClr>
            </a:outerShdw>
          </a:effec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grpSp>
        <p:nvGrpSpPr>
          <p:cNvPr id="264" name="Google Shape;264;p31"/>
          <p:cNvGrpSpPr/>
          <p:nvPr/>
        </p:nvGrpSpPr>
        <p:grpSpPr>
          <a:xfrm>
            <a:off x="1671492" y="0"/>
            <a:ext cx="5208950" cy="3625226"/>
            <a:chOff x="343439" y="996541"/>
            <a:chExt cx="5208950" cy="3625226"/>
          </a:xfrm>
        </p:grpSpPr>
        <p:pic>
          <p:nvPicPr>
            <p:cNvPr id="265" name="Google Shape;265;p31"/>
            <p:cNvPicPr preferRelativeResize="0"/>
            <p:nvPr/>
          </p:nvPicPr>
          <p:blipFill rotWithShape="1">
            <a:blip r:embed="rId3">
              <a:alphaModFix/>
            </a:blip>
            <a:srcRect l="1049" t="19939" r="1757" b="15024"/>
            <a:stretch/>
          </p:blipFill>
          <p:spPr>
            <a:xfrm>
              <a:off x="343439" y="1145403"/>
              <a:ext cx="5208950" cy="3476364"/>
            </a:xfrm>
            <a:prstGeom prst="rect">
              <a:avLst/>
            </a:prstGeom>
            <a:noFill/>
            <a:ln>
              <a:noFill/>
            </a:ln>
          </p:spPr>
        </p:pic>
        <p:sp>
          <p:nvSpPr>
            <p:cNvPr id="266" name="Google Shape;266;p31"/>
            <p:cNvSpPr/>
            <p:nvPr/>
          </p:nvSpPr>
          <p:spPr>
            <a:xfrm>
              <a:off x="4767885" y="996541"/>
              <a:ext cx="139790" cy="411559"/>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sp>
        <p:nvSpPr>
          <p:cNvPr id="267" name="Google Shape;267;p31"/>
          <p:cNvSpPr txBox="1"/>
          <p:nvPr/>
        </p:nvSpPr>
        <p:spPr>
          <a:xfrm>
            <a:off x="8345653" y="444746"/>
            <a:ext cx="2912533" cy="4801274"/>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chemeClr val="dk1"/>
              </a:buClr>
              <a:buSzPts val="1800"/>
              <a:buFont typeface="Arial"/>
              <a:buChar char="•"/>
            </a:pPr>
            <a:r>
              <a:rPr lang="en-US" sz="1800" b="0" i="0" u="none" strike="noStrike" cap="none">
                <a:solidFill>
                  <a:schemeClr val="dk1"/>
                </a:solidFill>
                <a:latin typeface="Calibri"/>
                <a:ea typeface="Calibri"/>
                <a:cs typeface="Calibri"/>
                <a:sym typeface="Calibri"/>
              </a:rPr>
              <a:t>Southeastern states (NC, SC, GA, FL, TN) have all seen strong growth in the past 10 years for a variety of reasons:</a:t>
            </a:r>
            <a:endParaRPr sz="1400" b="0" i="0" u="none" strike="noStrike" cap="none">
              <a:solidFill>
                <a:srgbClr val="000000"/>
              </a:solidFill>
              <a:latin typeface="Arial"/>
              <a:ea typeface="Arial"/>
              <a:cs typeface="Arial"/>
              <a:sym typeface="Arial"/>
            </a:endParaRPr>
          </a:p>
          <a:p>
            <a:pPr marL="914400" marR="0" lvl="0" indent="-452438" algn="l" rtl="0">
              <a:lnSpc>
                <a:spcPct val="100000"/>
              </a:lnSpc>
              <a:spcBef>
                <a:spcPts val="0"/>
              </a:spcBef>
              <a:spcAft>
                <a:spcPts val="0"/>
              </a:spcAft>
              <a:buClr>
                <a:schemeClr val="dk1"/>
              </a:buClr>
              <a:buSzPts val="1800"/>
              <a:buFont typeface="Noto Sans Symbols"/>
              <a:buChar char="⮚"/>
            </a:pPr>
            <a:r>
              <a:rPr lang="en-US" sz="1800" b="0" i="0" u="none" strike="noStrike" cap="none">
                <a:solidFill>
                  <a:schemeClr val="dk1"/>
                </a:solidFill>
                <a:latin typeface="Calibri"/>
                <a:ea typeface="Calibri"/>
                <a:cs typeface="Calibri"/>
                <a:sym typeface="Calibri"/>
              </a:rPr>
              <a:t>Booming housing market – more $$ per sq ft</a:t>
            </a:r>
            <a:endParaRPr sz="1400" b="0" i="0" u="none" strike="noStrike" cap="none">
              <a:solidFill>
                <a:srgbClr val="000000"/>
              </a:solidFill>
              <a:latin typeface="Arial"/>
              <a:ea typeface="Arial"/>
              <a:cs typeface="Arial"/>
              <a:sym typeface="Arial"/>
            </a:endParaRPr>
          </a:p>
          <a:p>
            <a:pPr marL="914400" marR="0" lvl="0" indent="-452438" algn="l" rtl="0">
              <a:lnSpc>
                <a:spcPct val="100000"/>
              </a:lnSpc>
              <a:spcBef>
                <a:spcPts val="0"/>
              </a:spcBef>
              <a:spcAft>
                <a:spcPts val="0"/>
              </a:spcAft>
              <a:buClr>
                <a:schemeClr val="dk1"/>
              </a:buClr>
              <a:buSzPts val="1800"/>
              <a:buFont typeface="Noto Sans Symbols"/>
              <a:buChar char="⮚"/>
            </a:pPr>
            <a:r>
              <a:rPr lang="en-US" sz="1800" b="0" i="0" u="none" strike="noStrike" cap="none">
                <a:solidFill>
                  <a:schemeClr val="dk1"/>
                </a:solidFill>
                <a:latin typeface="Calibri"/>
                <a:ea typeface="Calibri"/>
                <a:cs typeface="Calibri"/>
                <a:sym typeface="Calibri"/>
              </a:rPr>
              <a:t>Lower cost of living</a:t>
            </a:r>
            <a:endParaRPr sz="1400" b="0" i="0" u="none" strike="noStrike" cap="none">
              <a:solidFill>
                <a:srgbClr val="000000"/>
              </a:solidFill>
              <a:latin typeface="Arial"/>
              <a:ea typeface="Arial"/>
              <a:cs typeface="Arial"/>
              <a:sym typeface="Arial"/>
            </a:endParaRPr>
          </a:p>
          <a:p>
            <a:pPr marL="914400" marR="0" lvl="0" indent="-452438" algn="l" rtl="0">
              <a:lnSpc>
                <a:spcPct val="100000"/>
              </a:lnSpc>
              <a:spcBef>
                <a:spcPts val="0"/>
              </a:spcBef>
              <a:spcAft>
                <a:spcPts val="0"/>
              </a:spcAft>
              <a:buClr>
                <a:schemeClr val="dk1"/>
              </a:buClr>
              <a:buSzPts val="1800"/>
              <a:buFont typeface="Noto Sans Symbols"/>
              <a:buChar char="⮚"/>
            </a:pPr>
            <a:r>
              <a:rPr lang="en-US" sz="1800" b="0" i="0" u="none" strike="noStrike" cap="none">
                <a:solidFill>
                  <a:schemeClr val="dk1"/>
                </a:solidFill>
                <a:latin typeface="Calibri"/>
                <a:ea typeface="Calibri"/>
                <a:cs typeface="Calibri"/>
                <a:sym typeface="Calibri"/>
              </a:rPr>
              <a:t>Reduced tax burden</a:t>
            </a:r>
            <a:endParaRPr sz="1800" b="0" i="0" u="none" strike="noStrike" cap="none">
              <a:solidFill>
                <a:schemeClr val="dk1"/>
              </a:solidFill>
              <a:latin typeface="Calibri"/>
              <a:ea typeface="Calibri"/>
              <a:cs typeface="Calibri"/>
              <a:sym typeface="Calibri"/>
            </a:endParaRPr>
          </a:p>
          <a:p>
            <a:pPr marL="285750" marR="0" lvl="0" indent="-171450" algn="l" rtl="0">
              <a:lnSpc>
                <a:spcPct val="100000"/>
              </a:lnSpc>
              <a:spcBef>
                <a:spcPts val="0"/>
              </a:spcBef>
              <a:spcAft>
                <a:spcPts val="0"/>
              </a:spcAft>
              <a:buClr>
                <a:schemeClr val="dk1"/>
              </a:buClr>
              <a:buSzPts val="1800"/>
              <a:buFont typeface="Arial"/>
              <a:buNone/>
            </a:pPr>
            <a:endParaRPr sz="1800" b="0" i="0" u="none" strike="noStrike" cap="none">
              <a:solidFill>
                <a:schemeClr val="dk1"/>
              </a:solidFill>
              <a:latin typeface="Calibri"/>
              <a:ea typeface="Calibri"/>
              <a:cs typeface="Calibri"/>
              <a:sym typeface="Calibri"/>
            </a:endParaRPr>
          </a:p>
          <a:p>
            <a:pPr marL="285750" marR="0" lvl="0" indent="-285750" algn="l" rtl="0">
              <a:lnSpc>
                <a:spcPct val="100000"/>
              </a:lnSpc>
              <a:spcBef>
                <a:spcPts val="0"/>
              </a:spcBef>
              <a:spcAft>
                <a:spcPts val="0"/>
              </a:spcAft>
              <a:buClr>
                <a:schemeClr val="dk1"/>
              </a:buClr>
              <a:buSzPts val="1800"/>
              <a:buFont typeface="Arial"/>
              <a:buChar char="•"/>
            </a:pPr>
            <a:r>
              <a:rPr lang="en-US" sz="1800" b="0" i="0" u="none" strike="noStrike" cap="none">
                <a:solidFill>
                  <a:schemeClr val="dk1"/>
                </a:solidFill>
                <a:latin typeface="Calibri"/>
                <a:ea typeface="Calibri"/>
                <a:cs typeface="Calibri"/>
                <a:sym typeface="Calibri"/>
              </a:rPr>
              <a:t>This trend has continued through the pandemic, as Southeastern states continue to show significant growth</a:t>
            </a:r>
            <a:endParaRPr sz="1800" b="0" i="0" u="none" strike="noStrike" cap="none">
              <a:solidFill>
                <a:schemeClr val="dk1"/>
              </a:solidFill>
              <a:latin typeface="Calibri"/>
              <a:ea typeface="Calibri"/>
              <a:cs typeface="Calibri"/>
              <a:sym typeface="Calibri"/>
            </a:endParaRPr>
          </a:p>
        </p:txBody>
      </p:sp>
      <p:pic>
        <p:nvPicPr>
          <p:cNvPr id="268" name="Google Shape;268;p31"/>
          <p:cNvPicPr preferRelativeResize="0"/>
          <p:nvPr/>
        </p:nvPicPr>
        <p:blipFill rotWithShape="1">
          <a:blip r:embed="rId4">
            <a:alphaModFix/>
          </a:blip>
          <a:srcRect/>
          <a:stretch/>
        </p:blipFill>
        <p:spPr>
          <a:xfrm>
            <a:off x="2617965" y="3933003"/>
            <a:ext cx="3665220" cy="2491740"/>
          </a:xfrm>
          <a:prstGeom prst="rect">
            <a:avLst/>
          </a:prstGeom>
          <a:noFill/>
          <a:ln>
            <a:noFill/>
          </a:ln>
        </p:spPr>
      </p:pic>
      <p:sp>
        <p:nvSpPr>
          <p:cNvPr id="269" name="Google Shape;269;p31"/>
          <p:cNvSpPr txBox="1"/>
          <p:nvPr/>
        </p:nvSpPr>
        <p:spPr>
          <a:xfrm>
            <a:off x="2301579" y="4406564"/>
            <a:ext cx="346434"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70C0"/>
                </a:solidFill>
                <a:latin typeface="Calibri"/>
                <a:ea typeface="Calibri"/>
                <a:cs typeface="Calibri"/>
                <a:sym typeface="Calibri"/>
              </a:rPr>
              <a:t>✰</a:t>
            </a:r>
            <a:endParaRPr sz="1800" b="0" i="0" u="none" strike="noStrike" cap="none">
              <a:solidFill>
                <a:srgbClr val="0070C0"/>
              </a:solidFill>
              <a:latin typeface="Arial"/>
              <a:ea typeface="Arial"/>
              <a:cs typeface="Arial"/>
              <a:sym typeface="Arial"/>
            </a:endParaRPr>
          </a:p>
        </p:txBody>
      </p:sp>
      <p:sp>
        <p:nvSpPr>
          <p:cNvPr id="270" name="Google Shape;270;p31"/>
          <p:cNvSpPr txBox="1"/>
          <p:nvPr/>
        </p:nvSpPr>
        <p:spPr>
          <a:xfrm>
            <a:off x="2280762" y="4915432"/>
            <a:ext cx="346434"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70C0"/>
                </a:solidFill>
                <a:latin typeface="Calibri"/>
                <a:ea typeface="Calibri"/>
                <a:cs typeface="Calibri"/>
                <a:sym typeface="Calibri"/>
              </a:rPr>
              <a:t>✰</a:t>
            </a:r>
            <a:endParaRPr sz="1800" b="0" i="0" u="none" strike="noStrike" cap="none">
              <a:solidFill>
                <a:srgbClr val="0070C0"/>
              </a:solidFill>
              <a:latin typeface="Arial"/>
              <a:ea typeface="Arial"/>
              <a:cs typeface="Arial"/>
              <a:sym typeface="Arial"/>
            </a:endParaRPr>
          </a:p>
        </p:txBody>
      </p:sp>
      <p:sp>
        <p:nvSpPr>
          <p:cNvPr id="271" name="Google Shape;271;p31"/>
          <p:cNvSpPr txBox="1"/>
          <p:nvPr/>
        </p:nvSpPr>
        <p:spPr>
          <a:xfrm>
            <a:off x="2280762" y="5793632"/>
            <a:ext cx="346434"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70C0"/>
                </a:solidFill>
                <a:latin typeface="Calibri"/>
                <a:ea typeface="Calibri"/>
                <a:cs typeface="Calibri"/>
                <a:sym typeface="Calibri"/>
              </a:rPr>
              <a:t>✰</a:t>
            </a:r>
            <a:endParaRPr sz="1800" b="0" i="0" u="none" strike="noStrike" cap="none">
              <a:solidFill>
                <a:srgbClr val="0070C0"/>
              </a:solidFill>
              <a:latin typeface="Arial"/>
              <a:ea typeface="Arial"/>
              <a:cs typeface="Arial"/>
              <a:sym typeface="Arial"/>
            </a:endParaRPr>
          </a:p>
        </p:txBody>
      </p:sp>
      <p:sp>
        <p:nvSpPr>
          <p:cNvPr id="272" name="Google Shape;272;p31"/>
          <p:cNvSpPr txBox="1"/>
          <p:nvPr/>
        </p:nvSpPr>
        <p:spPr>
          <a:xfrm>
            <a:off x="2271531" y="6080013"/>
            <a:ext cx="346434"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70C0"/>
                </a:solidFill>
                <a:latin typeface="Calibri"/>
                <a:ea typeface="Calibri"/>
                <a:cs typeface="Calibri"/>
                <a:sym typeface="Calibri"/>
              </a:rPr>
              <a:t>✰</a:t>
            </a:r>
            <a:endParaRPr sz="1800" b="0" i="0" u="none" strike="noStrike" cap="none">
              <a:solidFill>
                <a:srgbClr val="0070C0"/>
              </a:solidFill>
              <a:latin typeface="Arial"/>
              <a:ea typeface="Arial"/>
              <a:cs typeface="Arial"/>
              <a:sym typeface="Arial"/>
            </a:endParaRPr>
          </a:p>
        </p:txBody>
      </p:sp>
      <p:sp>
        <p:nvSpPr>
          <p:cNvPr id="273" name="Google Shape;273;p31"/>
          <p:cNvSpPr txBox="1"/>
          <p:nvPr/>
        </p:nvSpPr>
        <p:spPr>
          <a:xfrm>
            <a:off x="2280762" y="5249457"/>
            <a:ext cx="346434"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70C0"/>
                </a:solidFill>
                <a:latin typeface="Calibri"/>
                <a:ea typeface="Calibri"/>
                <a:cs typeface="Calibri"/>
                <a:sym typeface="Calibri"/>
              </a:rPr>
              <a:t>✰</a:t>
            </a:r>
            <a:endParaRPr sz="1800" b="0" i="0" u="none" strike="noStrike" cap="none">
              <a:solidFill>
                <a:srgbClr val="0070C0"/>
              </a:solidFill>
              <a:latin typeface="Arial"/>
              <a:ea typeface="Arial"/>
              <a:cs typeface="Arial"/>
              <a:sym typeface="Arial"/>
            </a:endParaRPr>
          </a:p>
        </p:txBody>
      </p:sp>
      <p:pic>
        <p:nvPicPr>
          <p:cNvPr id="274" name="Google Shape;274;p31"/>
          <p:cNvPicPr preferRelativeResize="0"/>
          <p:nvPr/>
        </p:nvPicPr>
        <p:blipFill rotWithShape="1">
          <a:blip r:embed="rId5">
            <a:alphaModFix/>
          </a:blip>
          <a:srcRect/>
          <a:stretch/>
        </p:blipFill>
        <p:spPr>
          <a:xfrm>
            <a:off x="0" y="3020323"/>
            <a:ext cx="206282" cy="722376"/>
          </a:xfrm>
          <a:prstGeom prst="rect">
            <a:avLst/>
          </a:prstGeom>
          <a:noFill/>
          <a:ln>
            <a:noFill/>
          </a:ln>
        </p:spPr>
      </p:pic>
      <p:sp>
        <p:nvSpPr>
          <p:cNvPr id="275" name="Google Shape;275;p31"/>
          <p:cNvSpPr txBox="1"/>
          <p:nvPr/>
        </p:nvSpPr>
        <p:spPr>
          <a:xfrm>
            <a:off x="2648013" y="3625226"/>
            <a:ext cx="3686037"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rgbClr val="000000"/>
                </a:solidFill>
                <a:latin typeface="Geo"/>
                <a:ea typeface="Geo"/>
                <a:cs typeface="Geo"/>
                <a:sym typeface="Geo"/>
              </a:rPr>
              <a:t>STATE GROWTH: JUL ‘20 – JUL ‘21</a:t>
            </a:r>
            <a:endParaRPr sz="1400" b="0" i="0" u="none" strike="noStrike" cap="none">
              <a:solidFill>
                <a:srgbClr val="000000"/>
              </a:solidFill>
              <a:latin typeface="Arial"/>
              <a:ea typeface="Arial"/>
              <a:cs typeface="Arial"/>
              <a:sym typeface="Arial"/>
            </a:endParaRPr>
          </a:p>
        </p:txBody>
      </p:sp>
      <p:sp>
        <p:nvSpPr>
          <p:cNvPr id="276" name="Google Shape;276;p31"/>
          <p:cNvSpPr txBox="1"/>
          <p:nvPr/>
        </p:nvSpPr>
        <p:spPr>
          <a:xfrm>
            <a:off x="3335174" y="6470910"/>
            <a:ext cx="2311714" cy="2616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US" sz="1100" b="1" i="1" u="none" strike="noStrike" cap="none">
                <a:solidFill>
                  <a:srgbClr val="0070C0"/>
                </a:solidFill>
                <a:latin typeface="Arial"/>
                <a:ea typeface="Arial"/>
                <a:cs typeface="Arial"/>
                <a:sym typeface="Arial"/>
              </a:rPr>
              <a:t>DATA: https://www.census.gov/</a:t>
            </a:r>
            <a:endParaRPr sz="1400" b="0" i="0" u="none" strike="noStrike" cap="none">
              <a:solidFill>
                <a:srgbClr val="000000"/>
              </a:solidFill>
              <a:latin typeface="Arial"/>
              <a:ea typeface="Arial"/>
              <a:cs typeface="Arial"/>
              <a:sym typeface="Arial"/>
            </a:endParaRPr>
          </a:p>
        </p:txBody>
      </p:sp>
      <p:pic>
        <p:nvPicPr>
          <p:cNvPr id="277" name="Google Shape;277;p31" descr="A red and white logo&#10;&#10;Description automatically generated with low confidence"/>
          <p:cNvPicPr preferRelativeResize="0"/>
          <p:nvPr/>
        </p:nvPicPr>
        <p:blipFill rotWithShape="1">
          <a:blip r:embed="rId6">
            <a:alphaModFix/>
          </a:blip>
          <a:srcRect/>
          <a:stretch/>
        </p:blipFill>
        <p:spPr>
          <a:xfrm>
            <a:off x="9715501" y="5929313"/>
            <a:ext cx="2476499" cy="928687"/>
          </a:xfrm>
          <a:prstGeom prst="rect">
            <a:avLst/>
          </a:prstGeom>
          <a:noFill/>
          <a:ln>
            <a:noFill/>
          </a:ln>
          <a:effectLst>
            <a:outerShdw blurRad="50800" dist="50800" dir="5400000" algn="ctr" rotWithShape="0">
              <a:srgbClr val="000000">
                <a:alpha val="36078"/>
              </a:srgbClr>
            </a:outerShdw>
          </a:effec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Google Shape;282;p32"/>
          <p:cNvSpPr txBox="1"/>
          <p:nvPr/>
        </p:nvSpPr>
        <p:spPr>
          <a:xfrm>
            <a:off x="8291865" y="996541"/>
            <a:ext cx="2912533" cy="1754286"/>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chemeClr val="dk1"/>
              </a:buClr>
              <a:buSzPts val="1800"/>
              <a:buFont typeface="Arial"/>
              <a:buChar char="•"/>
            </a:pPr>
            <a:r>
              <a:rPr lang="en-US" sz="1800" b="0" i="0" u="none" strike="noStrike" cap="none">
                <a:solidFill>
                  <a:schemeClr val="dk1"/>
                </a:solidFill>
                <a:latin typeface="Calibri"/>
                <a:ea typeface="Calibri"/>
                <a:cs typeface="Calibri"/>
                <a:sym typeface="Calibri"/>
              </a:rPr>
              <a:t>Doing Business in the Southeast also makes financial sense – these states have among the lowest corporate tax rates in the country</a:t>
            </a:r>
            <a:endParaRPr sz="1800" b="0" i="0" u="none" strike="noStrike" cap="none">
              <a:solidFill>
                <a:schemeClr val="dk1"/>
              </a:solidFill>
              <a:latin typeface="Calibri"/>
              <a:ea typeface="Calibri"/>
              <a:cs typeface="Calibri"/>
              <a:sym typeface="Calibri"/>
            </a:endParaRPr>
          </a:p>
        </p:txBody>
      </p:sp>
      <p:pic>
        <p:nvPicPr>
          <p:cNvPr id="283" name="Google Shape;283;p32"/>
          <p:cNvPicPr preferRelativeResize="0"/>
          <p:nvPr/>
        </p:nvPicPr>
        <p:blipFill rotWithShape="1">
          <a:blip r:embed="rId3">
            <a:alphaModFix/>
          </a:blip>
          <a:srcRect/>
          <a:stretch/>
        </p:blipFill>
        <p:spPr>
          <a:xfrm>
            <a:off x="0" y="3020323"/>
            <a:ext cx="206282" cy="722376"/>
          </a:xfrm>
          <a:prstGeom prst="rect">
            <a:avLst/>
          </a:prstGeom>
          <a:noFill/>
          <a:ln>
            <a:noFill/>
          </a:ln>
        </p:spPr>
      </p:pic>
      <p:sp>
        <p:nvSpPr>
          <p:cNvPr id="284" name="Google Shape;284;p32"/>
          <p:cNvSpPr txBox="1"/>
          <p:nvPr/>
        </p:nvSpPr>
        <p:spPr>
          <a:xfrm>
            <a:off x="3832509" y="6603772"/>
            <a:ext cx="1698937" cy="24622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1000" b="1" i="1" u="sng" strike="noStrike" cap="none">
                <a:solidFill>
                  <a:srgbClr val="000000"/>
                </a:solidFill>
                <a:latin typeface="Arial"/>
                <a:ea typeface="Arial"/>
                <a:cs typeface="Arial"/>
                <a:sym typeface="Arial"/>
                <a:hlinkClick r:id="rId4">
                  <a:extLst>
                    <a:ext uri="{A12FA001-AC4F-418D-AE19-62706E023703}">
                      <ahyp:hlinkClr xmlns:ahyp="http://schemas.microsoft.com/office/drawing/2018/hyperlinkcolor" val="tx"/>
                    </a:ext>
                  </a:extLst>
                </a:hlinkClick>
              </a:rPr>
              <a:t>DATA: taxfoundation.org</a:t>
            </a:r>
            <a:endParaRPr sz="1000" b="1" i="1" u="none" strike="noStrike" cap="none">
              <a:solidFill>
                <a:srgbClr val="000000"/>
              </a:solidFill>
              <a:latin typeface="Arial"/>
              <a:ea typeface="Arial"/>
              <a:cs typeface="Arial"/>
              <a:sym typeface="Arial"/>
            </a:endParaRPr>
          </a:p>
        </p:txBody>
      </p:sp>
      <p:graphicFrame>
        <p:nvGraphicFramePr>
          <p:cNvPr id="285" name="Google Shape;285;p32"/>
          <p:cNvGraphicFramePr/>
          <p:nvPr/>
        </p:nvGraphicFramePr>
        <p:xfrm>
          <a:off x="3050557" y="1247762"/>
          <a:ext cx="3045450" cy="5355850"/>
        </p:xfrm>
        <a:graphic>
          <a:graphicData uri="http://schemas.openxmlformats.org/drawingml/2006/table">
            <a:tbl>
              <a:tblPr>
                <a:noFill/>
                <a:tableStyleId>{C2417427-56CC-4A7C-B22E-15843A44AA14}</a:tableStyleId>
              </a:tblPr>
              <a:tblGrid>
                <a:gridCol w="1204850">
                  <a:extLst>
                    <a:ext uri="{9D8B030D-6E8A-4147-A177-3AD203B41FA5}">
                      <a16:colId xmlns:a16="http://schemas.microsoft.com/office/drawing/2014/main" val="20000"/>
                    </a:ext>
                  </a:extLst>
                </a:gridCol>
                <a:gridCol w="1237250">
                  <a:extLst>
                    <a:ext uri="{9D8B030D-6E8A-4147-A177-3AD203B41FA5}">
                      <a16:colId xmlns:a16="http://schemas.microsoft.com/office/drawing/2014/main" val="20001"/>
                    </a:ext>
                  </a:extLst>
                </a:gridCol>
                <a:gridCol w="603350">
                  <a:extLst>
                    <a:ext uri="{9D8B030D-6E8A-4147-A177-3AD203B41FA5}">
                      <a16:colId xmlns:a16="http://schemas.microsoft.com/office/drawing/2014/main" val="20002"/>
                    </a:ext>
                  </a:extLst>
                </a:gridCol>
              </a:tblGrid>
              <a:tr h="188050">
                <a:tc>
                  <a:txBody>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a:solidFill>
                            <a:srgbClr val="FFFFFF"/>
                          </a:solidFill>
                          <a:latin typeface="Arial"/>
                          <a:ea typeface="Arial"/>
                          <a:cs typeface="Arial"/>
                          <a:sym typeface="Arial"/>
                        </a:rPr>
                        <a:t>STATE</a:t>
                      </a:r>
                      <a:endParaRPr sz="1400" u="none" strike="noStrike" cap="none"/>
                    </a:p>
                  </a:txBody>
                  <a:tcPr marL="91450" marR="6950" marT="6950" marB="0" anchor="b">
                    <a:lnL w="12700"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0070C0"/>
                    </a:solidFill>
                  </a:tcPr>
                </a:tc>
                <a:tc>
                  <a:txBody>
                    <a:bodyPr/>
                    <a:lstStyle/>
                    <a:p>
                      <a:pPr marL="0" marR="0" lvl="0" indent="0" algn="ctr" rtl="0">
                        <a:lnSpc>
                          <a:spcPct val="100000"/>
                        </a:lnSpc>
                        <a:spcBef>
                          <a:spcPts val="0"/>
                        </a:spcBef>
                        <a:spcAft>
                          <a:spcPts val="0"/>
                        </a:spcAft>
                        <a:buClr>
                          <a:srgbClr val="000000"/>
                        </a:buClr>
                        <a:buSzPts val="1000"/>
                        <a:buFont typeface="Arial"/>
                        <a:buNone/>
                      </a:pPr>
                      <a:r>
                        <a:rPr lang="en-US" sz="1000" b="1" i="0" u="none" strike="noStrike" cap="none">
                          <a:solidFill>
                            <a:srgbClr val="FFFFFF"/>
                          </a:solidFill>
                          <a:latin typeface="Arial"/>
                          <a:ea typeface="Arial"/>
                          <a:cs typeface="Arial"/>
                          <a:sym typeface="Arial"/>
                        </a:rPr>
                        <a:t>CORP TAX RATE</a:t>
                      </a:r>
                      <a:endParaRPr sz="1400" u="none" strike="noStrike" cap="none"/>
                    </a:p>
                  </a:txBody>
                  <a:tcPr marL="91450" marR="6950" marT="695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0070C0"/>
                    </a:solidFill>
                  </a:tcPr>
                </a:tc>
                <a:tc>
                  <a:txBody>
                    <a:bodyPr/>
                    <a:lstStyle/>
                    <a:p>
                      <a:pPr marL="0" marR="0" lvl="0" indent="0" algn="ctr" rtl="0">
                        <a:lnSpc>
                          <a:spcPct val="100000"/>
                        </a:lnSpc>
                        <a:spcBef>
                          <a:spcPts val="0"/>
                        </a:spcBef>
                        <a:spcAft>
                          <a:spcPts val="0"/>
                        </a:spcAft>
                        <a:buClr>
                          <a:srgbClr val="000000"/>
                        </a:buClr>
                        <a:buSzPts val="1000"/>
                        <a:buFont typeface="Arial"/>
                        <a:buNone/>
                      </a:pPr>
                      <a:r>
                        <a:rPr lang="en-US" sz="1000" b="1" i="0" u="none" strike="noStrike" cap="none">
                          <a:solidFill>
                            <a:srgbClr val="FFFFFF"/>
                          </a:solidFill>
                          <a:latin typeface="Arial"/>
                          <a:ea typeface="Arial"/>
                          <a:cs typeface="Arial"/>
                          <a:sym typeface="Arial"/>
                        </a:rPr>
                        <a:t>RANK</a:t>
                      </a:r>
                      <a:endParaRPr sz="1400" u="none" strike="noStrike" cap="none"/>
                    </a:p>
                  </a:txBody>
                  <a:tcPr marL="91450" marR="6950" marT="6950" marB="0" anchor="b">
                    <a:lnL w="9525" cap="flat" cmpd="sng">
                      <a:solidFill>
                        <a:srgbClr val="000000">
                          <a:alpha val="0"/>
                        </a:srgbClr>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0070C0"/>
                    </a:solidFill>
                  </a:tcPr>
                </a:tc>
                <a:extLst>
                  <a:ext uri="{0D108BD9-81ED-4DB2-BD59-A6C34878D82A}">
                    <a16:rowId xmlns:a16="http://schemas.microsoft.com/office/drawing/2014/main" val="10000"/>
                  </a:ext>
                </a:extLst>
              </a:tr>
              <a:tr h="185850">
                <a:tc>
                  <a:txBody>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a:solidFill>
                            <a:srgbClr val="000000"/>
                          </a:solidFill>
                          <a:latin typeface="Arial"/>
                          <a:ea typeface="Arial"/>
                          <a:cs typeface="Arial"/>
                          <a:sym typeface="Arial"/>
                        </a:rPr>
                        <a:t>Nevada</a:t>
                      </a:r>
                      <a:endParaRPr sz="1400" u="none" strike="noStrike" cap="none"/>
                    </a:p>
                  </a:txBody>
                  <a:tcPr marL="91450" marR="6950" marT="6950" marB="0" anchor="b">
                    <a:lnL w="12700"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0000"/>
                    </a:solidFill>
                  </a:tcPr>
                </a:tc>
                <a:tc>
                  <a:txBody>
                    <a:bodyPr/>
                    <a:lstStyle/>
                    <a:p>
                      <a:pPr marL="0" marR="0" lvl="0" indent="0" algn="ctr" rtl="0">
                        <a:lnSpc>
                          <a:spcPct val="100000"/>
                        </a:lnSpc>
                        <a:spcBef>
                          <a:spcPts val="0"/>
                        </a:spcBef>
                        <a:spcAft>
                          <a:spcPts val="0"/>
                        </a:spcAft>
                        <a:buClr>
                          <a:srgbClr val="000000"/>
                        </a:buClr>
                        <a:buSzPts val="1000"/>
                        <a:buFont typeface="Arial"/>
                        <a:buNone/>
                      </a:pPr>
                      <a:r>
                        <a:rPr lang="en-US" sz="1000" b="1" i="0" u="none" strike="noStrike" cap="none">
                          <a:solidFill>
                            <a:srgbClr val="000000"/>
                          </a:solidFill>
                          <a:latin typeface="Arial"/>
                          <a:ea typeface="Arial"/>
                          <a:cs typeface="Arial"/>
                          <a:sym typeface="Arial"/>
                        </a:rPr>
                        <a:t>0.00%</a:t>
                      </a:r>
                      <a:endParaRPr sz="1400" u="none" strike="noStrike" cap="none"/>
                    </a:p>
                  </a:txBody>
                  <a:tcPr marL="91450" marR="6950" marT="695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0000"/>
                    </a:solidFill>
                  </a:tcPr>
                </a:tc>
                <a:tc rowSpan="6">
                  <a:txBody>
                    <a:bodyPr/>
                    <a:lstStyle/>
                    <a:p>
                      <a:pPr marL="0" marR="0" lvl="0" indent="0" algn="ctr" rtl="0">
                        <a:lnSpc>
                          <a:spcPct val="100000"/>
                        </a:lnSpc>
                        <a:spcBef>
                          <a:spcPts val="0"/>
                        </a:spcBef>
                        <a:spcAft>
                          <a:spcPts val="0"/>
                        </a:spcAft>
                        <a:buClr>
                          <a:srgbClr val="000000"/>
                        </a:buClr>
                        <a:buSzPts val="1000"/>
                        <a:buFont typeface="Arial"/>
                        <a:buNone/>
                      </a:pPr>
                      <a:r>
                        <a:rPr lang="en-US" sz="1000" b="1" i="0" u="none" strike="noStrike" cap="none">
                          <a:solidFill>
                            <a:srgbClr val="000000"/>
                          </a:solidFill>
                          <a:latin typeface="Arial"/>
                          <a:ea typeface="Arial"/>
                          <a:cs typeface="Arial"/>
                          <a:sym typeface="Arial"/>
                        </a:rPr>
                        <a:t>1</a:t>
                      </a:r>
                      <a:endParaRPr sz="1400" u="none" strike="noStrike" cap="none"/>
                    </a:p>
                  </a:txBody>
                  <a:tcPr marL="91450" marR="6950" marT="6950" marB="0" anchor="ctr">
                    <a:lnL w="9525"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F0000"/>
                    </a:solidFill>
                  </a:tcPr>
                </a:tc>
                <a:extLst>
                  <a:ext uri="{0D108BD9-81ED-4DB2-BD59-A6C34878D82A}">
                    <a16:rowId xmlns:a16="http://schemas.microsoft.com/office/drawing/2014/main" val="10001"/>
                  </a:ext>
                </a:extLst>
              </a:tr>
              <a:tr h="185850">
                <a:tc>
                  <a:txBody>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a:solidFill>
                            <a:srgbClr val="000000"/>
                          </a:solidFill>
                          <a:latin typeface="Arial"/>
                          <a:ea typeface="Arial"/>
                          <a:cs typeface="Arial"/>
                          <a:sym typeface="Arial"/>
                        </a:rPr>
                        <a:t>Ohio</a:t>
                      </a:r>
                      <a:endParaRPr sz="1400" u="none" strike="noStrike" cap="none"/>
                    </a:p>
                  </a:txBody>
                  <a:tcPr marL="91450" marR="6950" marT="6950" marB="0" anchor="b">
                    <a:lnL w="12700"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0000"/>
                    </a:solidFill>
                  </a:tcPr>
                </a:tc>
                <a:tc>
                  <a:txBody>
                    <a:bodyPr/>
                    <a:lstStyle/>
                    <a:p>
                      <a:pPr marL="0" marR="0" lvl="0" indent="0" algn="ctr" rtl="0">
                        <a:lnSpc>
                          <a:spcPct val="100000"/>
                        </a:lnSpc>
                        <a:spcBef>
                          <a:spcPts val="0"/>
                        </a:spcBef>
                        <a:spcAft>
                          <a:spcPts val="0"/>
                        </a:spcAft>
                        <a:buClr>
                          <a:srgbClr val="000000"/>
                        </a:buClr>
                        <a:buSzPts val="1000"/>
                        <a:buFont typeface="Arial"/>
                        <a:buNone/>
                      </a:pPr>
                      <a:r>
                        <a:rPr lang="en-US" sz="1000" b="1" i="0" u="none" strike="noStrike" cap="none">
                          <a:solidFill>
                            <a:srgbClr val="000000"/>
                          </a:solidFill>
                          <a:latin typeface="Arial"/>
                          <a:ea typeface="Arial"/>
                          <a:cs typeface="Arial"/>
                          <a:sym typeface="Arial"/>
                        </a:rPr>
                        <a:t>0.00%</a:t>
                      </a:r>
                      <a:endParaRPr sz="1400" u="none" strike="noStrike" cap="none"/>
                    </a:p>
                  </a:txBody>
                  <a:tcPr marL="91450" marR="6950" marT="695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0000"/>
                    </a:solidFill>
                  </a:tcPr>
                </a:tc>
                <a:tc vMerge="1">
                  <a:txBody>
                    <a:bodyPr/>
                    <a:lstStyle/>
                    <a:p>
                      <a:endParaRPr lang="en-US"/>
                    </a:p>
                  </a:txBody>
                  <a:tcPr/>
                </a:tc>
                <a:extLst>
                  <a:ext uri="{0D108BD9-81ED-4DB2-BD59-A6C34878D82A}">
                    <a16:rowId xmlns:a16="http://schemas.microsoft.com/office/drawing/2014/main" val="10002"/>
                  </a:ext>
                </a:extLst>
              </a:tr>
              <a:tr h="185850">
                <a:tc>
                  <a:txBody>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a:solidFill>
                            <a:srgbClr val="000000"/>
                          </a:solidFill>
                          <a:latin typeface="Arial"/>
                          <a:ea typeface="Arial"/>
                          <a:cs typeface="Arial"/>
                          <a:sym typeface="Arial"/>
                        </a:rPr>
                        <a:t>South Dakota</a:t>
                      </a:r>
                      <a:endParaRPr sz="1400" u="none" strike="noStrike" cap="none"/>
                    </a:p>
                  </a:txBody>
                  <a:tcPr marL="91450" marR="6950" marT="6950" marB="0" anchor="b">
                    <a:lnL w="12700"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0000"/>
                    </a:solidFill>
                  </a:tcPr>
                </a:tc>
                <a:tc>
                  <a:txBody>
                    <a:bodyPr/>
                    <a:lstStyle/>
                    <a:p>
                      <a:pPr marL="0" marR="0" lvl="0" indent="0" algn="ctr" rtl="0">
                        <a:lnSpc>
                          <a:spcPct val="100000"/>
                        </a:lnSpc>
                        <a:spcBef>
                          <a:spcPts val="0"/>
                        </a:spcBef>
                        <a:spcAft>
                          <a:spcPts val="0"/>
                        </a:spcAft>
                        <a:buClr>
                          <a:srgbClr val="000000"/>
                        </a:buClr>
                        <a:buSzPts val="1000"/>
                        <a:buFont typeface="Arial"/>
                        <a:buNone/>
                      </a:pPr>
                      <a:r>
                        <a:rPr lang="en-US" sz="1000" b="1" i="0" u="none" strike="noStrike" cap="none">
                          <a:solidFill>
                            <a:srgbClr val="000000"/>
                          </a:solidFill>
                          <a:latin typeface="Arial"/>
                          <a:ea typeface="Arial"/>
                          <a:cs typeface="Arial"/>
                          <a:sym typeface="Arial"/>
                        </a:rPr>
                        <a:t>0.00%</a:t>
                      </a:r>
                      <a:endParaRPr sz="1400" u="none" strike="noStrike" cap="none"/>
                    </a:p>
                  </a:txBody>
                  <a:tcPr marL="91450" marR="6950" marT="695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0000"/>
                    </a:solidFill>
                  </a:tcPr>
                </a:tc>
                <a:tc vMerge="1">
                  <a:txBody>
                    <a:bodyPr/>
                    <a:lstStyle/>
                    <a:p>
                      <a:endParaRPr lang="en-US"/>
                    </a:p>
                  </a:txBody>
                  <a:tcPr/>
                </a:tc>
                <a:extLst>
                  <a:ext uri="{0D108BD9-81ED-4DB2-BD59-A6C34878D82A}">
                    <a16:rowId xmlns:a16="http://schemas.microsoft.com/office/drawing/2014/main" val="10003"/>
                  </a:ext>
                </a:extLst>
              </a:tr>
              <a:tr h="185850">
                <a:tc>
                  <a:txBody>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a:solidFill>
                            <a:srgbClr val="000000"/>
                          </a:solidFill>
                          <a:latin typeface="Arial"/>
                          <a:ea typeface="Arial"/>
                          <a:cs typeface="Arial"/>
                          <a:sym typeface="Arial"/>
                        </a:rPr>
                        <a:t>Texas</a:t>
                      </a:r>
                      <a:endParaRPr sz="1400" u="none" strike="noStrike" cap="none"/>
                    </a:p>
                  </a:txBody>
                  <a:tcPr marL="91450" marR="6950" marT="6950" marB="0" anchor="b">
                    <a:lnL w="12700"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0000"/>
                    </a:solidFill>
                  </a:tcPr>
                </a:tc>
                <a:tc>
                  <a:txBody>
                    <a:bodyPr/>
                    <a:lstStyle/>
                    <a:p>
                      <a:pPr marL="0" marR="0" lvl="0" indent="0" algn="ctr" rtl="0">
                        <a:lnSpc>
                          <a:spcPct val="100000"/>
                        </a:lnSpc>
                        <a:spcBef>
                          <a:spcPts val="0"/>
                        </a:spcBef>
                        <a:spcAft>
                          <a:spcPts val="0"/>
                        </a:spcAft>
                        <a:buClr>
                          <a:srgbClr val="000000"/>
                        </a:buClr>
                        <a:buSzPts val="1000"/>
                        <a:buFont typeface="Arial"/>
                        <a:buNone/>
                      </a:pPr>
                      <a:r>
                        <a:rPr lang="en-US" sz="1000" b="1" i="0" u="none" strike="noStrike" cap="none">
                          <a:solidFill>
                            <a:srgbClr val="000000"/>
                          </a:solidFill>
                          <a:latin typeface="Arial"/>
                          <a:ea typeface="Arial"/>
                          <a:cs typeface="Arial"/>
                          <a:sym typeface="Arial"/>
                        </a:rPr>
                        <a:t>0.00%</a:t>
                      </a:r>
                      <a:endParaRPr sz="1400" u="none" strike="noStrike" cap="none"/>
                    </a:p>
                  </a:txBody>
                  <a:tcPr marL="91450" marR="6950" marT="695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0000"/>
                    </a:solidFill>
                  </a:tcPr>
                </a:tc>
                <a:tc vMerge="1">
                  <a:txBody>
                    <a:bodyPr/>
                    <a:lstStyle/>
                    <a:p>
                      <a:endParaRPr lang="en-US"/>
                    </a:p>
                  </a:txBody>
                  <a:tcPr/>
                </a:tc>
                <a:extLst>
                  <a:ext uri="{0D108BD9-81ED-4DB2-BD59-A6C34878D82A}">
                    <a16:rowId xmlns:a16="http://schemas.microsoft.com/office/drawing/2014/main" val="10004"/>
                  </a:ext>
                </a:extLst>
              </a:tr>
              <a:tr h="185850">
                <a:tc>
                  <a:txBody>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a:solidFill>
                            <a:srgbClr val="000000"/>
                          </a:solidFill>
                          <a:latin typeface="Arial"/>
                          <a:ea typeface="Arial"/>
                          <a:cs typeface="Arial"/>
                          <a:sym typeface="Arial"/>
                        </a:rPr>
                        <a:t>Washington</a:t>
                      </a:r>
                      <a:endParaRPr sz="1400" u="none" strike="noStrike" cap="none"/>
                    </a:p>
                  </a:txBody>
                  <a:tcPr marL="91450" marR="6950" marT="6950" marB="0" anchor="b">
                    <a:lnL w="12700"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0000"/>
                    </a:solidFill>
                  </a:tcPr>
                </a:tc>
                <a:tc>
                  <a:txBody>
                    <a:bodyPr/>
                    <a:lstStyle/>
                    <a:p>
                      <a:pPr marL="0" marR="0" lvl="0" indent="0" algn="ctr" rtl="0">
                        <a:lnSpc>
                          <a:spcPct val="100000"/>
                        </a:lnSpc>
                        <a:spcBef>
                          <a:spcPts val="0"/>
                        </a:spcBef>
                        <a:spcAft>
                          <a:spcPts val="0"/>
                        </a:spcAft>
                        <a:buClr>
                          <a:srgbClr val="000000"/>
                        </a:buClr>
                        <a:buSzPts val="1000"/>
                        <a:buFont typeface="Arial"/>
                        <a:buNone/>
                      </a:pPr>
                      <a:r>
                        <a:rPr lang="en-US" sz="1000" b="1" i="0" u="none" strike="noStrike" cap="none">
                          <a:solidFill>
                            <a:srgbClr val="000000"/>
                          </a:solidFill>
                          <a:latin typeface="Arial"/>
                          <a:ea typeface="Arial"/>
                          <a:cs typeface="Arial"/>
                          <a:sym typeface="Arial"/>
                        </a:rPr>
                        <a:t>0.00%</a:t>
                      </a:r>
                      <a:endParaRPr sz="1400" u="none" strike="noStrike" cap="none"/>
                    </a:p>
                  </a:txBody>
                  <a:tcPr marL="91450" marR="6950" marT="695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0000"/>
                    </a:solidFill>
                  </a:tcPr>
                </a:tc>
                <a:tc vMerge="1">
                  <a:txBody>
                    <a:bodyPr/>
                    <a:lstStyle/>
                    <a:p>
                      <a:endParaRPr lang="en-US"/>
                    </a:p>
                  </a:txBody>
                  <a:tcPr/>
                </a:tc>
                <a:extLst>
                  <a:ext uri="{0D108BD9-81ED-4DB2-BD59-A6C34878D82A}">
                    <a16:rowId xmlns:a16="http://schemas.microsoft.com/office/drawing/2014/main" val="10005"/>
                  </a:ext>
                </a:extLst>
              </a:tr>
              <a:tr h="185850">
                <a:tc>
                  <a:txBody>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a:solidFill>
                            <a:srgbClr val="000000"/>
                          </a:solidFill>
                          <a:latin typeface="Arial"/>
                          <a:ea typeface="Arial"/>
                          <a:cs typeface="Arial"/>
                          <a:sym typeface="Arial"/>
                        </a:rPr>
                        <a:t>Wyoming</a:t>
                      </a:r>
                      <a:endParaRPr sz="1400" u="none" strike="noStrike" cap="none"/>
                    </a:p>
                  </a:txBody>
                  <a:tcPr marL="91450" marR="6950" marT="6950" marB="0" anchor="b">
                    <a:lnL w="12700"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F0000"/>
                    </a:solidFill>
                  </a:tcPr>
                </a:tc>
                <a:tc>
                  <a:txBody>
                    <a:bodyPr/>
                    <a:lstStyle/>
                    <a:p>
                      <a:pPr marL="0" marR="0" lvl="0" indent="0" algn="ctr" rtl="0">
                        <a:lnSpc>
                          <a:spcPct val="100000"/>
                        </a:lnSpc>
                        <a:spcBef>
                          <a:spcPts val="0"/>
                        </a:spcBef>
                        <a:spcAft>
                          <a:spcPts val="0"/>
                        </a:spcAft>
                        <a:buClr>
                          <a:srgbClr val="000000"/>
                        </a:buClr>
                        <a:buSzPts val="1000"/>
                        <a:buFont typeface="Arial"/>
                        <a:buNone/>
                      </a:pPr>
                      <a:r>
                        <a:rPr lang="en-US" sz="1000" b="1" i="0" u="none" strike="noStrike" cap="none">
                          <a:solidFill>
                            <a:srgbClr val="000000"/>
                          </a:solidFill>
                          <a:latin typeface="Arial"/>
                          <a:ea typeface="Arial"/>
                          <a:cs typeface="Arial"/>
                          <a:sym typeface="Arial"/>
                        </a:rPr>
                        <a:t>0.00%</a:t>
                      </a:r>
                      <a:endParaRPr sz="1400" u="none" strike="noStrike" cap="none"/>
                    </a:p>
                  </a:txBody>
                  <a:tcPr marL="91450" marR="6950" marT="695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F0000"/>
                    </a:solidFill>
                  </a:tcPr>
                </a:tc>
                <a:tc vMerge="1">
                  <a:txBody>
                    <a:bodyPr/>
                    <a:lstStyle/>
                    <a:p>
                      <a:endParaRPr lang="en-US"/>
                    </a:p>
                  </a:txBody>
                  <a:tcPr/>
                </a:tc>
                <a:extLst>
                  <a:ext uri="{0D108BD9-81ED-4DB2-BD59-A6C34878D82A}">
                    <a16:rowId xmlns:a16="http://schemas.microsoft.com/office/drawing/2014/main" val="10006"/>
                  </a:ext>
                </a:extLst>
              </a:tr>
              <a:tr h="170625">
                <a:tc>
                  <a:txBody>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a:solidFill>
                            <a:srgbClr val="000000"/>
                          </a:solidFill>
                          <a:latin typeface="Arial"/>
                          <a:ea typeface="Arial"/>
                          <a:cs typeface="Arial"/>
                          <a:sym typeface="Arial"/>
                        </a:rPr>
                        <a:t>North Carolina</a:t>
                      </a:r>
                      <a:endParaRPr sz="1400" u="none" strike="noStrike" cap="none"/>
                    </a:p>
                  </a:txBody>
                  <a:tcPr marL="91450" marR="6950" marT="6950" marB="0" anchor="b">
                    <a:lnL w="12700"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00"/>
                        <a:buFont typeface="Arial"/>
                        <a:buNone/>
                      </a:pPr>
                      <a:r>
                        <a:rPr lang="en-US" sz="1000" b="1" i="0" u="none" strike="noStrike" cap="none">
                          <a:solidFill>
                            <a:srgbClr val="000000"/>
                          </a:solidFill>
                          <a:latin typeface="Arial"/>
                          <a:ea typeface="Arial"/>
                          <a:cs typeface="Arial"/>
                          <a:sym typeface="Arial"/>
                        </a:rPr>
                        <a:t>2.50%</a:t>
                      </a:r>
                      <a:endParaRPr sz="1400" u="none" strike="noStrike" cap="none"/>
                    </a:p>
                  </a:txBody>
                  <a:tcPr marL="91450" marR="6950" marT="695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00"/>
                        <a:buFont typeface="Arial"/>
                        <a:buNone/>
                      </a:pPr>
                      <a:r>
                        <a:rPr lang="en-US" sz="1000" b="1" i="0" u="none" strike="noStrike" cap="none">
                          <a:solidFill>
                            <a:srgbClr val="000000"/>
                          </a:solidFill>
                          <a:latin typeface="Arial"/>
                          <a:ea typeface="Arial"/>
                          <a:cs typeface="Arial"/>
                          <a:sym typeface="Arial"/>
                        </a:rPr>
                        <a:t>2</a:t>
                      </a:r>
                      <a:endParaRPr sz="1400" u="none" strike="noStrike" cap="none"/>
                    </a:p>
                  </a:txBody>
                  <a:tcPr marL="91450" marR="6950" marT="6950" marB="0" anchor="ctr">
                    <a:lnL w="9525"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7"/>
                  </a:ext>
                </a:extLst>
              </a:tr>
              <a:tr h="185850">
                <a:tc>
                  <a:txBody>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a:solidFill>
                            <a:srgbClr val="000000"/>
                          </a:solidFill>
                          <a:latin typeface="Arial"/>
                          <a:ea typeface="Arial"/>
                          <a:cs typeface="Arial"/>
                          <a:sym typeface="Arial"/>
                        </a:rPr>
                        <a:t>Missouri</a:t>
                      </a:r>
                      <a:endParaRPr sz="1400" u="none" strike="noStrike" cap="none"/>
                    </a:p>
                  </a:txBody>
                  <a:tcPr marL="91450" marR="6950" marT="6950" marB="0" anchor="b">
                    <a:lnL w="12700"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F0000"/>
                    </a:solidFill>
                  </a:tcPr>
                </a:tc>
                <a:tc>
                  <a:txBody>
                    <a:bodyPr/>
                    <a:lstStyle/>
                    <a:p>
                      <a:pPr marL="0" marR="0" lvl="0" indent="0" algn="ctr" rtl="0">
                        <a:lnSpc>
                          <a:spcPct val="100000"/>
                        </a:lnSpc>
                        <a:spcBef>
                          <a:spcPts val="0"/>
                        </a:spcBef>
                        <a:spcAft>
                          <a:spcPts val="0"/>
                        </a:spcAft>
                        <a:buClr>
                          <a:srgbClr val="000000"/>
                        </a:buClr>
                        <a:buSzPts val="1000"/>
                        <a:buFont typeface="Arial"/>
                        <a:buNone/>
                      </a:pPr>
                      <a:r>
                        <a:rPr lang="en-US" sz="1000" b="1" i="0" u="none" strike="noStrike" cap="none">
                          <a:solidFill>
                            <a:srgbClr val="000000"/>
                          </a:solidFill>
                          <a:latin typeface="Arial"/>
                          <a:ea typeface="Arial"/>
                          <a:cs typeface="Arial"/>
                          <a:sym typeface="Arial"/>
                        </a:rPr>
                        <a:t>4.00%</a:t>
                      </a:r>
                      <a:endParaRPr sz="1400" u="none" strike="noStrike" cap="none"/>
                    </a:p>
                  </a:txBody>
                  <a:tcPr marL="91450" marR="6950" marT="695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F0000"/>
                    </a:solidFill>
                  </a:tcPr>
                </a:tc>
                <a:tc>
                  <a:txBody>
                    <a:bodyPr/>
                    <a:lstStyle/>
                    <a:p>
                      <a:pPr marL="0" marR="0" lvl="0" indent="0" algn="ctr" rtl="0">
                        <a:lnSpc>
                          <a:spcPct val="100000"/>
                        </a:lnSpc>
                        <a:spcBef>
                          <a:spcPts val="0"/>
                        </a:spcBef>
                        <a:spcAft>
                          <a:spcPts val="0"/>
                        </a:spcAft>
                        <a:buClr>
                          <a:srgbClr val="000000"/>
                        </a:buClr>
                        <a:buSzPts val="1000"/>
                        <a:buFont typeface="Arial"/>
                        <a:buNone/>
                      </a:pPr>
                      <a:r>
                        <a:rPr lang="en-US" sz="1000" b="1" i="0" u="none" strike="noStrike" cap="none">
                          <a:solidFill>
                            <a:srgbClr val="000000"/>
                          </a:solidFill>
                          <a:latin typeface="Arial"/>
                          <a:ea typeface="Arial"/>
                          <a:cs typeface="Arial"/>
                          <a:sym typeface="Arial"/>
                        </a:rPr>
                        <a:t>3</a:t>
                      </a:r>
                      <a:endParaRPr sz="1400" u="none" strike="noStrike" cap="none"/>
                    </a:p>
                  </a:txBody>
                  <a:tcPr marL="91450" marR="6950" marT="6950" marB="0" anchor="ctr">
                    <a:lnL w="9525"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F0000"/>
                    </a:solidFill>
                  </a:tcPr>
                </a:tc>
                <a:extLst>
                  <a:ext uri="{0D108BD9-81ED-4DB2-BD59-A6C34878D82A}">
                    <a16:rowId xmlns:a16="http://schemas.microsoft.com/office/drawing/2014/main" val="10008"/>
                  </a:ext>
                </a:extLst>
              </a:tr>
              <a:tr h="185850">
                <a:tc>
                  <a:txBody>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a:solidFill>
                            <a:srgbClr val="000000"/>
                          </a:solidFill>
                          <a:latin typeface="Arial"/>
                          <a:ea typeface="Arial"/>
                          <a:cs typeface="Arial"/>
                          <a:sym typeface="Arial"/>
                        </a:rPr>
                        <a:t>North Dakota</a:t>
                      </a:r>
                      <a:endParaRPr sz="1400" u="none" strike="noStrike" cap="none"/>
                    </a:p>
                  </a:txBody>
                  <a:tcPr marL="91450" marR="6950" marT="6950" marB="0" anchor="b">
                    <a:lnL w="12700"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00"/>
                        <a:buFont typeface="Arial"/>
                        <a:buNone/>
                      </a:pPr>
                      <a:r>
                        <a:rPr lang="en-US" sz="1000" b="1" i="0" u="none" strike="noStrike" cap="none">
                          <a:solidFill>
                            <a:srgbClr val="000000"/>
                          </a:solidFill>
                          <a:latin typeface="Arial"/>
                          <a:ea typeface="Arial"/>
                          <a:cs typeface="Arial"/>
                          <a:sym typeface="Arial"/>
                        </a:rPr>
                        <a:t>4.31%</a:t>
                      </a:r>
                      <a:endParaRPr sz="1400" u="none" strike="noStrike" cap="none"/>
                    </a:p>
                  </a:txBody>
                  <a:tcPr marL="91450" marR="6950" marT="695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00"/>
                        <a:buFont typeface="Arial"/>
                        <a:buNone/>
                      </a:pPr>
                      <a:r>
                        <a:rPr lang="en-US" sz="1000" b="1" i="0" u="none" strike="noStrike" cap="none">
                          <a:solidFill>
                            <a:srgbClr val="000000"/>
                          </a:solidFill>
                          <a:latin typeface="Arial"/>
                          <a:ea typeface="Arial"/>
                          <a:cs typeface="Arial"/>
                          <a:sym typeface="Arial"/>
                        </a:rPr>
                        <a:t>4</a:t>
                      </a:r>
                      <a:endParaRPr sz="1400" u="none" strike="noStrike" cap="none"/>
                    </a:p>
                  </a:txBody>
                  <a:tcPr marL="91450" marR="6950" marT="6950" marB="0" anchor="ctr">
                    <a:lnL w="9525"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9"/>
                  </a:ext>
                </a:extLst>
              </a:tr>
              <a:tr h="185850">
                <a:tc>
                  <a:txBody>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a:solidFill>
                            <a:srgbClr val="000000"/>
                          </a:solidFill>
                          <a:latin typeface="Arial"/>
                          <a:ea typeface="Arial"/>
                          <a:cs typeface="Arial"/>
                          <a:sym typeface="Arial"/>
                        </a:rPr>
                        <a:t>Florida</a:t>
                      </a:r>
                      <a:endParaRPr sz="1400" u="none" strike="noStrike" cap="none"/>
                    </a:p>
                  </a:txBody>
                  <a:tcPr marL="91450" marR="6950" marT="6950" marB="0" anchor="b">
                    <a:lnL w="12700"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F0000"/>
                    </a:solidFill>
                  </a:tcPr>
                </a:tc>
                <a:tc>
                  <a:txBody>
                    <a:bodyPr/>
                    <a:lstStyle/>
                    <a:p>
                      <a:pPr marL="0" marR="0" lvl="0" indent="0" algn="ctr" rtl="0">
                        <a:lnSpc>
                          <a:spcPct val="100000"/>
                        </a:lnSpc>
                        <a:spcBef>
                          <a:spcPts val="0"/>
                        </a:spcBef>
                        <a:spcAft>
                          <a:spcPts val="0"/>
                        </a:spcAft>
                        <a:buClr>
                          <a:srgbClr val="000000"/>
                        </a:buClr>
                        <a:buSzPts val="1000"/>
                        <a:buFont typeface="Arial"/>
                        <a:buNone/>
                      </a:pPr>
                      <a:r>
                        <a:rPr lang="en-US" sz="1000" b="1" i="0" u="none" strike="noStrike" cap="none">
                          <a:solidFill>
                            <a:srgbClr val="000000"/>
                          </a:solidFill>
                          <a:latin typeface="Arial"/>
                          <a:ea typeface="Arial"/>
                          <a:cs typeface="Arial"/>
                          <a:sym typeface="Arial"/>
                        </a:rPr>
                        <a:t>4.46%</a:t>
                      </a:r>
                      <a:endParaRPr sz="1400" u="none" strike="noStrike" cap="none"/>
                    </a:p>
                  </a:txBody>
                  <a:tcPr marL="91450" marR="6950" marT="695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F0000"/>
                    </a:solidFill>
                  </a:tcPr>
                </a:tc>
                <a:tc>
                  <a:txBody>
                    <a:bodyPr/>
                    <a:lstStyle/>
                    <a:p>
                      <a:pPr marL="0" marR="0" lvl="0" indent="0" algn="ctr" rtl="0">
                        <a:lnSpc>
                          <a:spcPct val="100000"/>
                        </a:lnSpc>
                        <a:spcBef>
                          <a:spcPts val="0"/>
                        </a:spcBef>
                        <a:spcAft>
                          <a:spcPts val="0"/>
                        </a:spcAft>
                        <a:buClr>
                          <a:srgbClr val="000000"/>
                        </a:buClr>
                        <a:buSzPts val="1000"/>
                        <a:buFont typeface="Arial"/>
                        <a:buNone/>
                      </a:pPr>
                      <a:r>
                        <a:rPr lang="en-US" sz="1000" b="1" i="0" u="none" strike="noStrike" cap="none">
                          <a:solidFill>
                            <a:srgbClr val="000000"/>
                          </a:solidFill>
                          <a:latin typeface="Arial"/>
                          <a:ea typeface="Arial"/>
                          <a:cs typeface="Arial"/>
                          <a:sym typeface="Arial"/>
                        </a:rPr>
                        <a:t>5</a:t>
                      </a:r>
                      <a:endParaRPr sz="1400" u="none" strike="noStrike" cap="none"/>
                    </a:p>
                  </a:txBody>
                  <a:tcPr marL="91450" marR="6950" marT="6950" marB="0" anchor="ctr">
                    <a:lnL w="9525"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F0000"/>
                    </a:solidFill>
                  </a:tcPr>
                </a:tc>
                <a:extLst>
                  <a:ext uri="{0D108BD9-81ED-4DB2-BD59-A6C34878D82A}">
                    <a16:rowId xmlns:a16="http://schemas.microsoft.com/office/drawing/2014/main" val="10010"/>
                  </a:ext>
                </a:extLst>
              </a:tr>
              <a:tr h="185850">
                <a:tc>
                  <a:txBody>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a:solidFill>
                            <a:srgbClr val="000000"/>
                          </a:solidFill>
                          <a:latin typeface="Arial"/>
                          <a:ea typeface="Arial"/>
                          <a:cs typeface="Arial"/>
                          <a:sym typeface="Arial"/>
                        </a:rPr>
                        <a:t>Colorado</a:t>
                      </a:r>
                      <a:endParaRPr sz="1400" u="none" strike="noStrike" cap="none"/>
                    </a:p>
                  </a:txBody>
                  <a:tcPr marL="91450" marR="6950" marT="6950" marB="0" anchor="b">
                    <a:lnL w="12700"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00"/>
                        <a:buFont typeface="Arial"/>
                        <a:buNone/>
                      </a:pPr>
                      <a:r>
                        <a:rPr lang="en-US" sz="1000" b="1" i="0" u="none" strike="noStrike" cap="none">
                          <a:solidFill>
                            <a:srgbClr val="000000"/>
                          </a:solidFill>
                          <a:latin typeface="Arial"/>
                          <a:ea typeface="Arial"/>
                          <a:cs typeface="Arial"/>
                          <a:sym typeface="Arial"/>
                        </a:rPr>
                        <a:t>4.63%</a:t>
                      </a:r>
                      <a:endParaRPr sz="1400" u="none" strike="noStrike" cap="none"/>
                    </a:p>
                  </a:txBody>
                  <a:tcPr marL="91450" marR="6950" marT="695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00"/>
                        <a:buFont typeface="Arial"/>
                        <a:buNone/>
                      </a:pPr>
                      <a:r>
                        <a:rPr lang="en-US" sz="1000" b="1" i="0" u="none" strike="noStrike" cap="none">
                          <a:solidFill>
                            <a:srgbClr val="000000"/>
                          </a:solidFill>
                          <a:latin typeface="Arial"/>
                          <a:ea typeface="Arial"/>
                          <a:cs typeface="Arial"/>
                          <a:sym typeface="Arial"/>
                        </a:rPr>
                        <a:t>6</a:t>
                      </a:r>
                      <a:endParaRPr sz="1400" u="none" strike="noStrike" cap="none"/>
                    </a:p>
                  </a:txBody>
                  <a:tcPr marL="91450" marR="6950" marT="6950" marB="0" anchor="ctr">
                    <a:lnL w="9525"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11"/>
                  </a:ext>
                </a:extLst>
              </a:tr>
              <a:tr h="185850">
                <a:tc>
                  <a:txBody>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a:solidFill>
                            <a:srgbClr val="000000"/>
                          </a:solidFill>
                          <a:latin typeface="Arial"/>
                          <a:ea typeface="Arial"/>
                          <a:cs typeface="Arial"/>
                          <a:sym typeface="Arial"/>
                        </a:rPr>
                        <a:t>Arizona</a:t>
                      </a:r>
                      <a:endParaRPr sz="1400" u="none" strike="noStrike" cap="none"/>
                    </a:p>
                  </a:txBody>
                  <a:tcPr marL="91450" marR="6950" marT="6950" marB="0" anchor="b">
                    <a:lnL w="12700"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F0000"/>
                    </a:solidFill>
                  </a:tcPr>
                </a:tc>
                <a:tc>
                  <a:txBody>
                    <a:bodyPr/>
                    <a:lstStyle/>
                    <a:p>
                      <a:pPr marL="0" marR="0" lvl="0" indent="0" algn="ctr" rtl="0">
                        <a:lnSpc>
                          <a:spcPct val="100000"/>
                        </a:lnSpc>
                        <a:spcBef>
                          <a:spcPts val="0"/>
                        </a:spcBef>
                        <a:spcAft>
                          <a:spcPts val="0"/>
                        </a:spcAft>
                        <a:buClr>
                          <a:srgbClr val="000000"/>
                        </a:buClr>
                        <a:buSzPts val="1000"/>
                        <a:buFont typeface="Arial"/>
                        <a:buNone/>
                      </a:pPr>
                      <a:r>
                        <a:rPr lang="en-US" sz="1000" b="1" i="0" u="none" strike="noStrike" cap="none">
                          <a:solidFill>
                            <a:srgbClr val="000000"/>
                          </a:solidFill>
                          <a:latin typeface="Arial"/>
                          <a:ea typeface="Arial"/>
                          <a:cs typeface="Arial"/>
                          <a:sym typeface="Arial"/>
                        </a:rPr>
                        <a:t>4.90%</a:t>
                      </a:r>
                      <a:endParaRPr sz="1400" u="none" strike="noStrike" cap="none"/>
                    </a:p>
                  </a:txBody>
                  <a:tcPr marL="91450" marR="6950" marT="695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F0000"/>
                    </a:solidFill>
                  </a:tcPr>
                </a:tc>
                <a:tc>
                  <a:txBody>
                    <a:bodyPr/>
                    <a:lstStyle/>
                    <a:p>
                      <a:pPr marL="0" marR="0" lvl="0" indent="0" algn="ctr" rtl="0">
                        <a:lnSpc>
                          <a:spcPct val="100000"/>
                        </a:lnSpc>
                        <a:spcBef>
                          <a:spcPts val="0"/>
                        </a:spcBef>
                        <a:spcAft>
                          <a:spcPts val="0"/>
                        </a:spcAft>
                        <a:buClr>
                          <a:srgbClr val="000000"/>
                        </a:buClr>
                        <a:buSzPts val="1000"/>
                        <a:buFont typeface="Arial"/>
                        <a:buNone/>
                      </a:pPr>
                      <a:r>
                        <a:rPr lang="en-US" sz="1000" b="1" i="0" u="none" strike="noStrike" cap="none">
                          <a:solidFill>
                            <a:srgbClr val="000000"/>
                          </a:solidFill>
                          <a:latin typeface="Arial"/>
                          <a:ea typeface="Arial"/>
                          <a:cs typeface="Arial"/>
                          <a:sym typeface="Arial"/>
                        </a:rPr>
                        <a:t>7</a:t>
                      </a:r>
                      <a:endParaRPr sz="1400" u="none" strike="noStrike" cap="none"/>
                    </a:p>
                  </a:txBody>
                  <a:tcPr marL="91450" marR="6950" marT="6950" marB="0" anchor="ctr">
                    <a:lnL w="9525"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F0000"/>
                    </a:solidFill>
                  </a:tcPr>
                </a:tc>
                <a:extLst>
                  <a:ext uri="{0D108BD9-81ED-4DB2-BD59-A6C34878D82A}">
                    <a16:rowId xmlns:a16="http://schemas.microsoft.com/office/drawing/2014/main" val="10012"/>
                  </a:ext>
                </a:extLst>
              </a:tr>
              <a:tr h="185850">
                <a:tc>
                  <a:txBody>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a:solidFill>
                            <a:srgbClr val="000000"/>
                          </a:solidFill>
                          <a:latin typeface="Arial"/>
                          <a:ea typeface="Arial"/>
                          <a:cs typeface="Arial"/>
                          <a:sym typeface="Arial"/>
                        </a:rPr>
                        <a:t>Utah</a:t>
                      </a:r>
                      <a:endParaRPr sz="1400" u="none" strike="noStrike" cap="none"/>
                    </a:p>
                  </a:txBody>
                  <a:tcPr marL="91450" marR="6950" marT="6950" marB="0" anchor="b">
                    <a:lnL w="12700"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00"/>
                        <a:buFont typeface="Arial"/>
                        <a:buNone/>
                      </a:pPr>
                      <a:r>
                        <a:rPr lang="en-US" sz="1000" b="1" i="0" u="none" strike="noStrike" cap="none">
                          <a:solidFill>
                            <a:srgbClr val="000000"/>
                          </a:solidFill>
                          <a:latin typeface="Arial"/>
                          <a:ea typeface="Arial"/>
                          <a:cs typeface="Arial"/>
                          <a:sym typeface="Arial"/>
                        </a:rPr>
                        <a:t>4.95%</a:t>
                      </a:r>
                      <a:endParaRPr sz="1400" u="none" strike="noStrike" cap="none"/>
                    </a:p>
                  </a:txBody>
                  <a:tcPr marL="91450" marR="6950" marT="695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00"/>
                        <a:buFont typeface="Arial"/>
                        <a:buNone/>
                      </a:pPr>
                      <a:r>
                        <a:rPr lang="en-US" sz="1000" b="1" i="0" u="none" strike="noStrike" cap="none">
                          <a:solidFill>
                            <a:srgbClr val="000000"/>
                          </a:solidFill>
                          <a:latin typeface="Arial"/>
                          <a:ea typeface="Arial"/>
                          <a:cs typeface="Arial"/>
                          <a:sym typeface="Arial"/>
                        </a:rPr>
                        <a:t>8</a:t>
                      </a:r>
                      <a:endParaRPr sz="1400" u="none" strike="noStrike" cap="none"/>
                    </a:p>
                  </a:txBody>
                  <a:tcPr marL="91450" marR="6950" marT="6950" marB="0" anchor="ctr">
                    <a:lnL w="9525"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13"/>
                  </a:ext>
                </a:extLst>
              </a:tr>
              <a:tr h="185850">
                <a:tc>
                  <a:txBody>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a:solidFill>
                            <a:srgbClr val="000000"/>
                          </a:solidFill>
                          <a:latin typeface="Arial"/>
                          <a:ea typeface="Arial"/>
                          <a:cs typeface="Arial"/>
                          <a:sym typeface="Arial"/>
                        </a:rPr>
                        <a:t>Kentucky</a:t>
                      </a:r>
                      <a:endParaRPr sz="1400" u="none" strike="noStrike" cap="none"/>
                    </a:p>
                  </a:txBody>
                  <a:tcPr marL="91450" marR="6950" marT="6950" marB="0" anchor="b">
                    <a:lnL w="12700"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0000"/>
                    </a:solidFill>
                  </a:tcPr>
                </a:tc>
                <a:tc>
                  <a:txBody>
                    <a:bodyPr/>
                    <a:lstStyle/>
                    <a:p>
                      <a:pPr marL="0" marR="0" lvl="0" indent="0" algn="ctr" rtl="0">
                        <a:lnSpc>
                          <a:spcPct val="100000"/>
                        </a:lnSpc>
                        <a:spcBef>
                          <a:spcPts val="0"/>
                        </a:spcBef>
                        <a:spcAft>
                          <a:spcPts val="0"/>
                        </a:spcAft>
                        <a:buClr>
                          <a:srgbClr val="000000"/>
                        </a:buClr>
                        <a:buSzPts val="1000"/>
                        <a:buFont typeface="Arial"/>
                        <a:buNone/>
                      </a:pPr>
                      <a:r>
                        <a:rPr lang="en-US" sz="1000" b="1" i="0" u="none" strike="noStrike" cap="none">
                          <a:solidFill>
                            <a:srgbClr val="000000"/>
                          </a:solidFill>
                          <a:latin typeface="Arial"/>
                          <a:ea typeface="Arial"/>
                          <a:cs typeface="Arial"/>
                          <a:sym typeface="Arial"/>
                        </a:rPr>
                        <a:t>5.00%</a:t>
                      </a:r>
                      <a:endParaRPr sz="1400" u="none" strike="noStrike" cap="none"/>
                    </a:p>
                  </a:txBody>
                  <a:tcPr marL="91450" marR="6950" marT="695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0000"/>
                    </a:solidFill>
                  </a:tcPr>
                </a:tc>
                <a:tc rowSpan="3">
                  <a:txBody>
                    <a:bodyPr/>
                    <a:lstStyle/>
                    <a:p>
                      <a:pPr marL="0" marR="0" lvl="0" indent="0" algn="ctr" rtl="0">
                        <a:lnSpc>
                          <a:spcPct val="100000"/>
                        </a:lnSpc>
                        <a:spcBef>
                          <a:spcPts val="0"/>
                        </a:spcBef>
                        <a:spcAft>
                          <a:spcPts val="0"/>
                        </a:spcAft>
                        <a:buClr>
                          <a:srgbClr val="000000"/>
                        </a:buClr>
                        <a:buSzPts val="1000"/>
                        <a:buFont typeface="Arial"/>
                        <a:buNone/>
                      </a:pPr>
                      <a:r>
                        <a:rPr lang="en-US" sz="1000" b="1" i="0" u="none" strike="noStrike" cap="none">
                          <a:solidFill>
                            <a:srgbClr val="000000"/>
                          </a:solidFill>
                          <a:latin typeface="Arial"/>
                          <a:ea typeface="Arial"/>
                          <a:cs typeface="Arial"/>
                          <a:sym typeface="Arial"/>
                        </a:rPr>
                        <a:t>9</a:t>
                      </a:r>
                      <a:endParaRPr sz="1400" u="none" strike="noStrike" cap="none"/>
                    </a:p>
                  </a:txBody>
                  <a:tcPr marL="91450" marR="6950" marT="6950" marB="0" anchor="ctr">
                    <a:lnL w="9525"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F0000"/>
                    </a:solidFill>
                  </a:tcPr>
                </a:tc>
                <a:extLst>
                  <a:ext uri="{0D108BD9-81ED-4DB2-BD59-A6C34878D82A}">
                    <a16:rowId xmlns:a16="http://schemas.microsoft.com/office/drawing/2014/main" val="10014"/>
                  </a:ext>
                </a:extLst>
              </a:tr>
              <a:tr h="185850">
                <a:tc>
                  <a:txBody>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a:solidFill>
                            <a:srgbClr val="000000"/>
                          </a:solidFill>
                          <a:latin typeface="Arial"/>
                          <a:ea typeface="Arial"/>
                          <a:cs typeface="Arial"/>
                          <a:sym typeface="Arial"/>
                        </a:rPr>
                        <a:t>Mississippi</a:t>
                      </a:r>
                      <a:endParaRPr sz="1400" u="none" strike="noStrike" cap="none"/>
                    </a:p>
                  </a:txBody>
                  <a:tcPr marL="91450" marR="6950" marT="6950" marB="0" anchor="b">
                    <a:lnL w="12700"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0000"/>
                    </a:solidFill>
                  </a:tcPr>
                </a:tc>
                <a:tc>
                  <a:txBody>
                    <a:bodyPr/>
                    <a:lstStyle/>
                    <a:p>
                      <a:pPr marL="0" marR="0" lvl="0" indent="0" algn="ctr" rtl="0">
                        <a:lnSpc>
                          <a:spcPct val="100000"/>
                        </a:lnSpc>
                        <a:spcBef>
                          <a:spcPts val="0"/>
                        </a:spcBef>
                        <a:spcAft>
                          <a:spcPts val="0"/>
                        </a:spcAft>
                        <a:buClr>
                          <a:srgbClr val="000000"/>
                        </a:buClr>
                        <a:buSzPts val="1000"/>
                        <a:buFont typeface="Arial"/>
                        <a:buNone/>
                      </a:pPr>
                      <a:r>
                        <a:rPr lang="en-US" sz="1000" b="1" i="0" u="none" strike="noStrike" cap="none">
                          <a:solidFill>
                            <a:srgbClr val="000000"/>
                          </a:solidFill>
                          <a:latin typeface="Arial"/>
                          <a:ea typeface="Arial"/>
                          <a:cs typeface="Arial"/>
                          <a:sym typeface="Arial"/>
                        </a:rPr>
                        <a:t>5.00%</a:t>
                      </a:r>
                      <a:endParaRPr sz="1400" u="none" strike="noStrike" cap="none"/>
                    </a:p>
                  </a:txBody>
                  <a:tcPr marL="91450" marR="6950" marT="695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0000"/>
                    </a:solidFill>
                  </a:tcPr>
                </a:tc>
                <a:tc vMerge="1">
                  <a:txBody>
                    <a:bodyPr/>
                    <a:lstStyle/>
                    <a:p>
                      <a:endParaRPr lang="en-US"/>
                    </a:p>
                  </a:txBody>
                  <a:tcPr/>
                </a:tc>
                <a:extLst>
                  <a:ext uri="{0D108BD9-81ED-4DB2-BD59-A6C34878D82A}">
                    <a16:rowId xmlns:a16="http://schemas.microsoft.com/office/drawing/2014/main" val="10015"/>
                  </a:ext>
                </a:extLst>
              </a:tr>
              <a:tr h="165075">
                <a:tc>
                  <a:txBody>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a:solidFill>
                            <a:srgbClr val="000000"/>
                          </a:solidFill>
                          <a:latin typeface="Arial"/>
                          <a:ea typeface="Arial"/>
                          <a:cs typeface="Arial"/>
                          <a:sym typeface="Arial"/>
                        </a:rPr>
                        <a:t>South Carolina</a:t>
                      </a:r>
                      <a:endParaRPr sz="1400" u="none" strike="noStrike" cap="none"/>
                    </a:p>
                  </a:txBody>
                  <a:tcPr marL="91450" marR="6950" marT="6950" marB="0" anchor="b">
                    <a:lnL w="12700"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F0000"/>
                    </a:solidFill>
                  </a:tcPr>
                </a:tc>
                <a:tc>
                  <a:txBody>
                    <a:bodyPr/>
                    <a:lstStyle/>
                    <a:p>
                      <a:pPr marL="0" marR="0" lvl="0" indent="0" algn="ctr" rtl="0">
                        <a:lnSpc>
                          <a:spcPct val="100000"/>
                        </a:lnSpc>
                        <a:spcBef>
                          <a:spcPts val="0"/>
                        </a:spcBef>
                        <a:spcAft>
                          <a:spcPts val="0"/>
                        </a:spcAft>
                        <a:buClr>
                          <a:srgbClr val="000000"/>
                        </a:buClr>
                        <a:buSzPts val="1000"/>
                        <a:buFont typeface="Arial"/>
                        <a:buNone/>
                      </a:pPr>
                      <a:r>
                        <a:rPr lang="en-US" sz="1000" b="1" i="0" u="none" strike="noStrike" cap="none">
                          <a:solidFill>
                            <a:srgbClr val="000000"/>
                          </a:solidFill>
                          <a:latin typeface="Arial"/>
                          <a:ea typeface="Arial"/>
                          <a:cs typeface="Arial"/>
                          <a:sym typeface="Arial"/>
                        </a:rPr>
                        <a:t>5.00%</a:t>
                      </a:r>
                      <a:endParaRPr sz="1400" u="none" strike="noStrike" cap="none"/>
                    </a:p>
                  </a:txBody>
                  <a:tcPr marL="91450" marR="6950" marT="695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F0000"/>
                    </a:solidFill>
                  </a:tcPr>
                </a:tc>
                <a:tc vMerge="1">
                  <a:txBody>
                    <a:bodyPr/>
                    <a:lstStyle/>
                    <a:p>
                      <a:endParaRPr lang="en-US"/>
                    </a:p>
                  </a:txBody>
                  <a:tcPr/>
                </a:tc>
                <a:extLst>
                  <a:ext uri="{0D108BD9-81ED-4DB2-BD59-A6C34878D82A}">
                    <a16:rowId xmlns:a16="http://schemas.microsoft.com/office/drawing/2014/main" val="10016"/>
                  </a:ext>
                </a:extLst>
              </a:tr>
              <a:tr h="185850">
                <a:tc>
                  <a:txBody>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a:solidFill>
                            <a:srgbClr val="000000"/>
                          </a:solidFill>
                          <a:latin typeface="Arial"/>
                          <a:ea typeface="Arial"/>
                          <a:cs typeface="Arial"/>
                          <a:sym typeface="Arial"/>
                        </a:rPr>
                        <a:t>Indiana</a:t>
                      </a:r>
                      <a:endParaRPr sz="1400" u="none" strike="noStrike" cap="none"/>
                    </a:p>
                  </a:txBody>
                  <a:tcPr marL="91450" marR="6950" marT="6950" marB="0" anchor="b">
                    <a:lnL w="12700"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00"/>
                        <a:buFont typeface="Arial"/>
                        <a:buNone/>
                      </a:pPr>
                      <a:r>
                        <a:rPr lang="en-US" sz="1000" b="1" i="0" u="none" strike="noStrike" cap="none">
                          <a:solidFill>
                            <a:srgbClr val="000000"/>
                          </a:solidFill>
                          <a:latin typeface="Arial"/>
                          <a:ea typeface="Arial"/>
                          <a:cs typeface="Arial"/>
                          <a:sym typeface="Arial"/>
                        </a:rPr>
                        <a:t>5.50%</a:t>
                      </a:r>
                      <a:endParaRPr sz="1400" u="none" strike="noStrike" cap="none"/>
                    </a:p>
                  </a:txBody>
                  <a:tcPr marL="91450" marR="6950" marT="695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00"/>
                        <a:buFont typeface="Arial"/>
                        <a:buNone/>
                      </a:pPr>
                      <a:r>
                        <a:rPr lang="en-US" sz="1000" b="1" i="0" u="none" strike="noStrike" cap="none">
                          <a:solidFill>
                            <a:srgbClr val="000000"/>
                          </a:solidFill>
                          <a:latin typeface="Arial"/>
                          <a:ea typeface="Arial"/>
                          <a:cs typeface="Arial"/>
                          <a:sym typeface="Arial"/>
                        </a:rPr>
                        <a:t>10</a:t>
                      </a:r>
                      <a:endParaRPr sz="1400" u="none" strike="noStrike" cap="none"/>
                    </a:p>
                  </a:txBody>
                  <a:tcPr marL="91450" marR="6950" marT="6950" marB="0" anchor="ctr">
                    <a:lnL w="9525"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17"/>
                  </a:ext>
                </a:extLst>
              </a:tr>
              <a:tr h="185850">
                <a:tc>
                  <a:txBody>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a:solidFill>
                            <a:srgbClr val="000000"/>
                          </a:solidFill>
                          <a:latin typeface="Arial"/>
                          <a:ea typeface="Arial"/>
                          <a:cs typeface="Arial"/>
                          <a:sym typeface="Arial"/>
                        </a:rPr>
                        <a:t>Georgia</a:t>
                      </a:r>
                      <a:endParaRPr sz="1400" u="none" strike="noStrike" cap="none"/>
                    </a:p>
                  </a:txBody>
                  <a:tcPr marL="91450" marR="6950" marT="6950" marB="0" anchor="b">
                    <a:lnL w="12700"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F0000"/>
                    </a:solidFill>
                  </a:tcPr>
                </a:tc>
                <a:tc>
                  <a:txBody>
                    <a:bodyPr/>
                    <a:lstStyle/>
                    <a:p>
                      <a:pPr marL="0" marR="0" lvl="0" indent="0" algn="ctr" rtl="0">
                        <a:lnSpc>
                          <a:spcPct val="100000"/>
                        </a:lnSpc>
                        <a:spcBef>
                          <a:spcPts val="0"/>
                        </a:spcBef>
                        <a:spcAft>
                          <a:spcPts val="0"/>
                        </a:spcAft>
                        <a:buClr>
                          <a:srgbClr val="000000"/>
                        </a:buClr>
                        <a:buSzPts val="1000"/>
                        <a:buFont typeface="Arial"/>
                        <a:buNone/>
                      </a:pPr>
                      <a:r>
                        <a:rPr lang="en-US" sz="1000" b="1" i="0" u="none" strike="noStrike" cap="none">
                          <a:solidFill>
                            <a:srgbClr val="000000"/>
                          </a:solidFill>
                          <a:latin typeface="Arial"/>
                          <a:ea typeface="Arial"/>
                          <a:cs typeface="Arial"/>
                          <a:sym typeface="Arial"/>
                        </a:rPr>
                        <a:t>5.75%</a:t>
                      </a:r>
                      <a:endParaRPr sz="1400" u="none" strike="noStrike" cap="none"/>
                    </a:p>
                  </a:txBody>
                  <a:tcPr marL="91450" marR="6950" marT="695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F0000"/>
                    </a:solidFill>
                  </a:tcPr>
                </a:tc>
                <a:tc>
                  <a:txBody>
                    <a:bodyPr/>
                    <a:lstStyle/>
                    <a:p>
                      <a:pPr marL="0" marR="0" lvl="0" indent="0" algn="ctr" rtl="0">
                        <a:lnSpc>
                          <a:spcPct val="100000"/>
                        </a:lnSpc>
                        <a:spcBef>
                          <a:spcPts val="0"/>
                        </a:spcBef>
                        <a:spcAft>
                          <a:spcPts val="0"/>
                        </a:spcAft>
                        <a:buClr>
                          <a:srgbClr val="000000"/>
                        </a:buClr>
                        <a:buSzPts val="1000"/>
                        <a:buFont typeface="Arial"/>
                        <a:buNone/>
                      </a:pPr>
                      <a:r>
                        <a:rPr lang="en-US" sz="1000" b="1" i="0" u="none" strike="noStrike" cap="none">
                          <a:solidFill>
                            <a:srgbClr val="000000"/>
                          </a:solidFill>
                          <a:latin typeface="Arial"/>
                          <a:ea typeface="Arial"/>
                          <a:cs typeface="Arial"/>
                          <a:sym typeface="Arial"/>
                        </a:rPr>
                        <a:t>11</a:t>
                      </a:r>
                      <a:endParaRPr sz="1400" u="none" strike="noStrike" cap="none"/>
                    </a:p>
                  </a:txBody>
                  <a:tcPr marL="91450" marR="6950" marT="6950" marB="0" anchor="ctr">
                    <a:lnL w="9525"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F0000"/>
                    </a:solidFill>
                  </a:tcPr>
                </a:tc>
                <a:extLst>
                  <a:ext uri="{0D108BD9-81ED-4DB2-BD59-A6C34878D82A}">
                    <a16:rowId xmlns:a16="http://schemas.microsoft.com/office/drawing/2014/main" val="10018"/>
                  </a:ext>
                </a:extLst>
              </a:tr>
              <a:tr h="185850">
                <a:tc>
                  <a:txBody>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a:solidFill>
                            <a:srgbClr val="000000"/>
                          </a:solidFill>
                          <a:latin typeface="Arial"/>
                          <a:ea typeface="Arial"/>
                          <a:cs typeface="Arial"/>
                          <a:sym typeface="Arial"/>
                        </a:rPr>
                        <a:t>New Mexico</a:t>
                      </a:r>
                      <a:endParaRPr sz="1400" u="none" strike="noStrike" cap="none"/>
                    </a:p>
                  </a:txBody>
                  <a:tcPr marL="91450" marR="6950" marT="6950" marB="0" anchor="b">
                    <a:lnL w="12700"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00"/>
                        <a:buFont typeface="Arial"/>
                        <a:buNone/>
                      </a:pPr>
                      <a:r>
                        <a:rPr lang="en-US" sz="1000" b="1" i="0" u="none" strike="noStrike" cap="none">
                          <a:solidFill>
                            <a:srgbClr val="000000"/>
                          </a:solidFill>
                          <a:latin typeface="Arial"/>
                          <a:ea typeface="Arial"/>
                          <a:cs typeface="Arial"/>
                          <a:sym typeface="Arial"/>
                        </a:rPr>
                        <a:t>5.90%</a:t>
                      </a:r>
                      <a:endParaRPr sz="1400" u="none" strike="noStrike" cap="none"/>
                    </a:p>
                  </a:txBody>
                  <a:tcPr marL="91450" marR="6950" marT="695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00"/>
                        <a:buFont typeface="Arial"/>
                        <a:buNone/>
                      </a:pPr>
                      <a:r>
                        <a:rPr lang="en-US" sz="1000" b="1" i="0" u="none" strike="noStrike" cap="none">
                          <a:solidFill>
                            <a:srgbClr val="000000"/>
                          </a:solidFill>
                          <a:latin typeface="Arial"/>
                          <a:ea typeface="Arial"/>
                          <a:cs typeface="Arial"/>
                          <a:sym typeface="Arial"/>
                        </a:rPr>
                        <a:t>12</a:t>
                      </a:r>
                      <a:endParaRPr sz="1400" u="none" strike="noStrike" cap="none"/>
                    </a:p>
                  </a:txBody>
                  <a:tcPr marL="91450" marR="6950" marT="6950" marB="0" anchor="ctr">
                    <a:lnL w="9525"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19"/>
                  </a:ext>
                </a:extLst>
              </a:tr>
              <a:tr h="185850">
                <a:tc>
                  <a:txBody>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a:solidFill>
                            <a:srgbClr val="000000"/>
                          </a:solidFill>
                          <a:latin typeface="Arial"/>
                          <a:ea typeface="Arial"/>
                          <a:cs typeface="Arial"/>
                          <a:sym typeface="Arial"/>
                        </a:rPr>
                        <a:t>Michigan</a:t>
                      </a:r>
                      <a:endParaRPr sz="1400" u="none" strike="noStrike" cap="none"/>
                    </a:p>
                  </a:txBody>
                  <a:tcPr marL="91450" marR="6950" marT="6950" marB="0" anchor="b">
                    <a:lnL w="12700"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0000"/>
                    </a:solidFill>
                  </a:tcPr>
                </a:tc>
                <a:tc>
                  <a:txBody>
                    <a:bodyPr/>
                    <a:lstStyle/>
                    <a:p>
                      <a:pPr marL="0" marR="0" lvl="0" indent="0" algn="ctr" rtl="0">
                        <a:lnSpc>
                          <a:spcPct val="100000"/>
                        </a:lnSpc>
                        <a:spcBef>
                          <a:spcPts val="0"/>
                        </a:spcBef>
                        <a:spcAft>
                          <a:spcPts val="0"/>
                        </a:spcAft>
                        <a:buClr>
                          <a:srgbClr val="000000"/>
                        </a:buClr>
                        <a:buSzPts val="1000"/>
                        <a:buFont typeface="Arial"/>
                        <a:buNone/>
                      </a:pPr>
                      <a:r>
                        <a:rPr lang="en-US" sz="1000" b="1" i="0" u="none" strike="noStrike" cap="none">
                          <a:solidFill>
                            <a:srgbClr val="000000"/>
                          </a:solidFill>
                          <a:latin typeface="Arial"/>
                          <a:ea typeface="Arial"/>
                          <a:cs typeface="Arial"/>
                          <a:sym typeface="Arial"/>
                        </a:rPr>
                        <a:t>6.00%</a:t>
                      </a:r>
                      <a:endParaRPr sz="1400" u="none" strike="noStrike" cap="none"/>
                    </a:p>
                  </a:txBody>
                  <a:tcPr marL="91450" marR="6950" marT="695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0000"/>
                    </a:solidFill>
                  </a:tcPr>
                </a:tc>
                <a:tc rowSpan="3">
                  <a:txBody>
                    <a:bodyPr/>
                    <a:lstStyle/>
                    <a:p>
                      <a:pPr marL="0" marR="0" lvl="0" indent="0" algn="ctr" rtl="0">
                        <a:lnSpc>
                          <a:spcPct val="100000"/>
                        </a:lnSpc>
                        <a:spcBef>
                          <a:spcPts val="0"/>
                        </a:spcBef>
                        <a:spcAft>
                          <a:spcPts val="0"/>
                        </a:spcAft>
                        <a:buClr>
                          <a:srgbClr val="000000"/>
                        </a:buClr>
                        <a:buSzPts val="1000"/>
                        <a:buFont typeface="Arial"/>
                        <a:buNone/>
                      </a:pPr>
                      <a:r>
                        <a:rPr lang="en-US" sz="1000" b="1" i="0" u="none" strike="noStrike" cap="none">
                          <a:solidFill>
                            <a:srgbClr val="000000"/>
                          </a:solidFill>
                          <a:latin typeface="Arial"/>
                          <a:ea typeface="Arial"/>
                          <a:cs typeface="Arial"/>
                          <a:sym typeface="Arial"/>
                        </a:rPr>
                        <a:t>13</a:t>
                      </a:r>
                      <a:endParaRPr sz="1400" u="none" strike="noStrike" cap="none"/>
                    </a:p>
                  </a:txBody>
                  <a:tcPr marL="91450" marR="6950" marT="6950" marB="0" anchor="ctr">
                    <a:lnL w="9525"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F0000"/>
                    </a:solidFill>
                  </a:tcPr>
                </a:tc>
                <a:extLst>
                  <a:ext uri="{0D108BD9-81ED-4DB2-BD59-A6C34878D82A}">
                    <a16:rowId xmlns:a16="http://schemas.microsoft.com/office/drawing/2014/main" val="10020"/>
                  </a:ext>
                </a:extLst>
              </a:tr>
              <a:tr h="185850">
                <a:tc>
                  <a:txBody>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a:solidFill>
                            <a:srgbClr val="000000"/>
                          </a:solidFill>
                          <a:latin typeface="Arial"/>
                          <a:ea typeface="Arial"/>
                          <a:cs typeface="Arial"/>
                          <a:sym typeface="Arial"/>
                        </a:rPr>
                        <a:t>Oklahoma</a:t>
                      </a:r>
                      <a:endParaRPr sz="1400" u="none" strike="noStrike" cap="none"/>
                    </a:p>
                  </a:txBody>
                  <a:tcPr marL="91450" marR="6950" marT="6950" marB="0" anchor="b">
                    <a:lnL w="12700"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0000"/>
                    </a:solidFill>
                  </a:tcPr>
                </a:tc>
                <a:tc>
                  <a:txBody>
                    <a:bodyPr/>
                    <a:lstStyle/>
                    <a:p>
                      <a:pPr marL="0" marR="0" lvl="0" indent="0" algn="ctr" rtl="0">
                        <a:lnSpc>
                          <a:spcPct val="100000"/>
                        </a:lnSpc>
                        <a:spcBef>
                          <a:spcPts val="0"/>
                        </a:spcBef>
                        <a:spcAft>
                          <a:spcPts val="0"/>
                        </a:spcAft>
                        <a:buClr>
                          <a:srgbClr val="000000"/>
                        </a:buClr>
                        <a:buSzPts val="1000"/>
                        <a:buFont typeface="Arial"/>
                        <a:buNone/>
                      </a:pPr>
                      <a:r>
                        <a:rPr lang="en-US" sz="1000" b="1" i="0" u="none" strike="noStrike" cap="none">
                          <a:solidFill>
                            <a:srgbClr val="000000"/>
                          </a:solidFill>
                          <a:latin typeface="Arial"/>
                          <a:ea typeface="Arial"/>
                          <a:cs typeface="Arial"/>
                          <a:sym typeface="Arial"/>
                        </a:rPr>
                        <a:t>6.00%</a:t>
                      </a:r>
                      <a:endParaRPr sz="1400" u="none" strike="noStrike" cap="none"/>
                    </a:p>
                  </a:txBody>
                  <a:tcPr marL="91450" marR="6950" marT="695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0000"/>
                    </a:solidFill>
                  </a:tcPr>
                </a:tc>
                <a:tc vMerge="1">
                  <a:txBody>
                    <a:bodyPr/>
                    <a:lstStyle/>
                    <a:p>
                      <a:endParaRPr lang="en-US"/>
                    </a:p>
                  </a:txBody>
                  <a:tcPr/>
                </a:tc>
                <a:extLst>
                  <a:ext uri="{0D108BD9-81ED-4DB2-BD59-A6C34878D82A}">
                    <a16:rowId xmlns:a16="http://schemas.microsoft.com/office/drawing/2014/main" val="10021"/>
                  </a:ext>
                </a:extLst>
              </a:tr>
              <a:tr h="185850">
                <a:tc>
                  <a:txBody>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a:solidFill>
                            <a:srgbClr val="000000"/>
                          </a:solidFill>
                          <a:latin typeface="Arial"/>
                          <a:ea typeface="Arial"/>
                          <a:cs typeface="Arial"/>
                          <a:sym typeface="Arial"/>
                        </a:rPr>
                        <a:t>Virginia</a:t>
                      </a:r>
                      <a:endParaRPr sz="1400" u="none" strike="noStrike" cap="none"/>
                    </a:p>
                  </a:txBody>
                  <a:tcPr marL="91450" marR="6950" marT="6950" marB="0" anchor="b">
                    <a:lnL w="12700"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F0000"/>
                    </a:solidFill>
                  </a:tcPr>
                </a:tc>
                <a:tc>
                  <a:txBody>
                    <a:bodyPr/>
                    <a:lstStyle/>
                    <a:p>
                      <a:pPr marL="0" marR="0" lvl="0" indent="0" algn="ctr" rtl="0">
                        <a:lnSpc>
                          <a:spcPct val="100000"/>
                        </a:lnSpc>
                        <a:spcBef>
                          <a:spcPts val="0"/>
                        </a:spcBef>
                        <a:spcAft>
                          <a:spcPts val="0"/>
                        </a:spcAft>
                        <a:buClr>
                          <a:srgbClr val="000000"/>
                        </a:buClr>
                        <a:buSzPts val="1000"/>
                        <a:buFont typeface="Arial"/>
                        <a:buNone/>
                      </a:pPr>
                      <a:r>
                        <a:rPr lang="en-US" sz="1000" b="1" i="0" u="none" strike="noStrike" cap="none">
                          <a:solidFill>
                            <a:srgbClr val="000000"/>
                          </a:solidFill>
                          <a:latin typeface="Arial"/>
                          <a:ea typeface="Arial"/>
                          <a:cs typeface="Arial"/>
                          <a:sym typeface="Arial"/>
                        </a:rPr>
                        <a:t>6.00%</a:t>
                      </a:r>
                      <a:endParaRPr sz="1400" u="none" strike="noStrike" cap="none"/>
                    </a:p>
                  </a:txBody>
                  <a:tcPr marL="91450" marR="6950" marT="695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F0000"/>
                    </a:solidFill>
                  </a:tcPr>
                </a:tc>
                <a:tc vMerge="1">
                  <a:txBody>
                    <a:bodyPr/>
                    <a:lstStyle/>
                    <a:p>
                      <a:endParaRPr lang="en-US"/>
                    </a:p>
                  </a:txBody>
                  <a:tcPr/>
                </a:tc>
                <a:extLst>
                  <a:ext uri="{0D108BD9-81ED-4DB2-BD59-A6C34878D82A}">
                    <a16:rowId xmlns:a16="http://schemas.microsoft.com/office/drawing/2014/main" val="10022"/>
                  </a:ext>
                </a:extLst>
              </a:tr>
              <a:tr h="185850">
                <a:tc>
                  <a:txBody>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a:solidFill>
                            <a:srgbClr val="000000"/>
                          </a:solidFill>
                          <a:latin typeface="Arial"/>
                          <a:ea typeface="Arial"/>
                          <a:cs typeface="Arial"/>
                          <a:sym typeface="Arial"/>
                        </a:rPr>
                        <a:t>Hawaii</a:t>
                      </a:r>
                      <a:endParaRPr sz="1400" u="none" strike="noStrike" cap="none"/>
                    </a:p>
                  </a:txBody>
                  <a:tcPr marL="91450" marR="6950" marT="6950" marB="0" anchor="b">
                    <a:lnL w="12700"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00"/>
                        <a:buFont typeface="Arial"/>
                        <a:buNone/>
                      </a:pPr>
                      <a:r>
                        <a:rPr lang="en-US" sz="1000" b="1" i="0" u="none" strike="noStrike" cap="none">
                          <a:solidFill>
                            <a:srgbClr val="000000"/>
                          </a:solidFill>
                          <a:latin typeface="Arial"/>
                          <a:ea typeface="Arial"/>
                          <a:cs typeface="Arial"/>
                          <a:sym typeface="Arial"/>
                        </a:rPr>
                        <a:t>6.40%</a:t>
                      </a:r>
                      <a:endParaRPr sz="1400" u="none" strike="noStrike" cap="none"/>
                    </a:p>
                  </a:txBody>
                  <a:tcPr marL="91450" marR="6950" marT="695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00"/>
                        <a:buFont typeface="Arial"/>
                        <a:buNone/>
                      </a:pPr>
                      <a:r>
                        <a:rPr lang="en-US" sz="1000" b="1" i="0" u="none" strike="noStrike" cap="none">
                          <a:solidFill>
                            <a:srgbClr val="000000"/>
                          </a:solidFill>
                          <a:latin typeface="Arial"/>
                          <a:ea typeface="Arial"/>
                          <a:cs typeface="Arial"/>
                          <a:sym typeface="Arial"/>
                        </a:rPr>
                        <a:t>14</a:t>
                      </a:r>
                      <a:endParaRPr sz="1400" u="none" strike="noStrike" cap="none"/>
                    </a:p>
                  </a:txBody>
                  <a:tcPr marL="91450" marR="6950" marT="6950" marB="0" anchor="ctr">
                    <a:lnL w="9525"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23"/>
                  </a:ext>
                </a:extLst>
              </a:tr>
              <a:tr h="185850">
                <a:tc>
                  <a:txBody>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a:solidFill>
                            <a:srgbClr val="000000"/>
                          </a:solidFill>
                          <a:latin typeface="Arial"/>
                          <a:ea typeface="Arial"/>
                          <a:cs typeface="Arial"/>
                          <a:sym typeface="Arial"/>
                        </a:rPr>
                        <a:t>Alabama</a:t>
                      </a:r>
                      <a:endParaRPr sz="1400" u="none" strike="noStrike" cap="none"/>
                    </a:p>
                  </a:txBody>
                  <a:tcPr marL="91450" marR="6950" marT="6950" marB="0" anchor="b">
                    <a:lnL w="12700"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0000"/>
                    </a:solidFill>
                  </a:tcPr>
                </a:tc>
                <a:tc>
                  <a:txBody>
                    <a:bodyPr/>
                    <a:lstStyle/>
                    <a:p>
                      <a:pPr marL="0" marR="0" lvl="0" indent="0" algn="ctr" rtl="0">
                        <a:lnSpc>
                          <a:spcPct val="100000"/>
                        </a:lnSpc>
                        <a:spcBef>
                          <a:spcPts val="0"/>
                        </a:spcBef>
                        <a:spcAft>
                          <a:spcPts val="0"/>
                        </a:spcAft>
                        <a:buClr>
                          <a:srgbClr val="000000"/>
                        </a:buClr>
                        <a:buSzPts val="1000"/>
                        <a:buFont typeface="Arial"/>
                        <a:buNone/>
                      </a:pPr>
                      <a:r>
                        <a:rPr lang="en-US" sz="1000" b="1" i="0" u="none" strike="noStrike" cap="none">
                          <a:solidFill>
                            <a:srgbClr val="000000"/>
                          </a:solidFill>
                          <a:latin typeface="Arial"/>
                          <a:ea typeface="Arial"/>
                          <a:cs typeface="Arial"/>
                          <a:sym typeface="Arial"/>
                        </a:rPr>
                        <a:t>6.50%</a:t>
                      </a:r>
                      <a:endParaRPr sz="1400" u="none" strike="noStrike" cap="none"/>
                    </a:p>
                  </a:txBody>
                  <a:tcPr marL="91450" marR="6950" marT="695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0000"/>
                    </a:solidFill>
                  </a:tcPr>
                </a:tc>
                <a:tc rowSpan="5">
                  <a:txBody>
                    <a:bodyPr/>
                    <a:lstStyle/>
                    <a:p>
                      <a:pPr marL="0" marR="0" lvl="0" indent="0" algn="ctr" rtl="0">
                        <a:lnSpc>
                          <a:spcPct val="100000"/>
                        </a:lnSpc>
                        <a:spcBef>
                          <a:spcPts val="0"/>
                        </a:spcBef>
                        <a:spcAft>
                          <a:spcPts val="0"/>
                        </a:spcAft>
                        <a:buClr>
                          <a:srgbClr val="000000"/>
                        </a:buClr>
                        <a:buSzPts val="1000"/>
                        <a:buFont typeface="Arial"/>
                        <a:buNone/>
                      </a:pPr>
                      <a:r>
                        <a:rPr lang="en-US" sz="1000" b="1" i="0" u="none" strike="noStrike" cap="none">
                          <a:solidFill>
                            <a:srgbClr val="000000"/>
                          </a:solidFill>
                          <a:latin typeface="Arial"/>
                          <a:ea typeface="Arial"/>
                          <a:cs typeface="Arial"/>
                          <a:sym typeface="Arial"/>
                        </a:rPr>
                        <a:t>15</a:t>
                      </a:r>
                      <a:endParaRPr sz="1400" u="none" strike="noStrike" cap="none"/>
                    </a:p>
                  </a:txBody>
                  <a:tcPr marL="91450" marR="6950" marT="6950" marB="0" anchor="ctr">
                    <a:lnL w="9525"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F0000"/>
                    </a:solidFill>
                  </a:tcPr>
                </a:tc>
                <a:extLst>
                  <a:ext uri="{0D108BD9-81ED-4DB2-BD59-A6C34878D82A}">
                    <a16:rowId xmlns:a16="http://schemas.microsoft.com/office/drawing/2014/main" val="10024"/>
                  </a:ext>
                </a:extLst>
              </a:tr>
              <a:tr h="185850">
                <a:tc>
                  <a:txBody>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a:solidFill>
                            <a:srgbClr val="000000"/>
                          </a:solidFill>
                          <a:latin typeface="Arial"/>
                          <a:ea typeface="Arial"/>
                          <a:cs typeface="Arial"/>
                          <a:sym typeface="Arial"/>
                        </a:rPr>
                        <a:t>Arkansas</a:t>
                      </a:r>
                      <a:endParaRPr sz="1400" u="none" strike="noStrike" cap="none"/>
                    </a:p>
                  </a:txBody>
                  <a:tcPr marL="91450" marR="6950" marT="6950" marB="0" anchor="b">
                    <a:lnL w="12700"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0000"/>
                    </a:solidFill>
                  </a:tcPr>
                </a:tc>
                <a:tc>
                  <a:txBody>
                    <a:bodyPr/>
                    <a:lstStyle/>
                    <a:p>
                      <a:pPr marL="0" marR="0" lvl="0" indent="0" algn="ctr" rtl="0">
                        <a:lnSpc>
                          <a:spcPct val="100000"/>
                        </a:lnSpc>
                        <a:spcBef>
                          <a:spcPts val="0"/>
                        </a:spcBef>
                        <a:spcAft>
                          <a:spcPts val="0"/>
                        </a:spcAft>
                        <a:buClr>
                          <a:srgbClr val="000000"/>
                        </a:buClr>
                        <a:buSzPts val="1000"/>
                        <a:buFont typeface="Arial"/>
                        <a:buNone/>
                      </a:pPr>
                      <a:r>
                        <a:rPr lang="en-US" sz="1000" b="1" i="0" u="none" strike="noStrike" cap="none">
                          <a:solidFill>
                            <a:srgbClr val="000000"/>
                          </a:solidFill>
                          <a:latin typeface="Arial"/>
                          <a:ea typeface="Arial"/>
                          <a:cs typeface="Arial"/>
                          <a:sym typeface="Arial"/>
                        </a:rPr>
                        <a:t>6.50%</a:t>
                      </a:r>
                      <a:endParaRPr sz="1400" u="none" strike="noStrike" cap="none"/>
                    </a:p>
                  </a:txBody>
                  <a:tcPr marL="91450" marR="6950" marT="695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0000"/>
                    </a:solidFill>
                  </a:tcPr>
                </a:tc>
                <a:tc vMerge="1">
                  <a:txBody>
                    <a:bodyPr/>
                    <a:lstStyle/>
                    <a:p>
                      <a:endParaRPr lang="en-US"/>
                    </a:p>
                  </a:txBody>
                  <a:tcPr/>
                </a:tc>
                <a:extLst>
                  <a:ext uri="{0D108BD9-81ED-4DB2-BD59-A6C34878D82A}">
                    <a16:rowId xmlns:a16="http://schemas.microsoft.com/office/drawing/2014/main" val="10025"/>
                  </a:ext>
                </a:extLst>
              </a:tr>
              <a:tr h="185850">
                <a:tc>
                  <a:txBody>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a:solidFill>
                            <a:srgbClr val="000000"/>
                          </a:solidFill>
                          <a:latin typeface="Arial"/>
                          <a:ea typeface="Arial"/>
                          <a:cs typeface="Arial"/>
                          <a:sym typeface="Arial"/>
                        </a:rPr>
                        <a:t>New York</a:t>
                      </a:r>
                      <a:endParaRPr sz="1400" u="none" strike="noStrike" cap="none"/>
                    </a:p>
                  </a:txBody>
                  <a:tcPr marL="91450" marR="6950" marT="6950" marB="0" anchor="b">
                    <a:lnL w="12700"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0000"/>
                    </a:solidFill>
                  </a:tcPr>
                </a:tc>
                <a:tc>
                  <a:txBody>
                    <a:bodyPr/>
                    <a:lstStyle/>
                    <a:p>
                      <a:pPr marL="0" marR="0" lvl="0" indent="0" algn="ctr" rtl="0">
                        <a:lnSpc>
                          <a:spcPct val="100000"/>
                        </a:lnSpc>
                        <a:spcBef>
                          <a:spcPts val="0"/>
                        </a:spcBef>
                        <a:spcAft>
                          <a:spcPts val="0"/>
                        </a:spcAft>
                        <a:buClr>
                          <a:srgbClr val="000000"/>
                        </a:buClr>
                        <a:buSzPts val="1000"/>
                        <a:buFont typeface="Arial"/>
                        <a:buNone/>
                      </a:pPr>
                      <a:r>
                        <a:rPr lang="en-US" sz="1000" b="1" i="0" u="none" strike="noStrike" cap="none">
                          <a:solidFill>
                            <a:srgbClr val="000000"/>
                          </a:solidFill>
                          <a:latin typeface="Arial"/>
                          <a:ea typeface="Arial"/>
                          <a:cs typeface="Arial"/>
                          <a:sym typeface="Arial"/>
                        </a:rPr>
                        <a:t>6.50%</a:t>
                      </a:r>
                      <a:endParaRPr sz="1400" u="none" strike="noStrike" cap="none"/>
                    </a:p>
                  </a:txBody>
                  <a:tcPr marL="91450" marR="6950" marT="695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0000"/>
                    </a:solidFill>
                  </a:tcPr>
                </a:tc>
                <a:tc vMerge="1">
                  <a:txBody>
                    <a:bodyPr/>
                    <a:lstStyle/>
                    <a:p>
                      <a:endParaRPr lang="en-US"/>
                    </a:p>
                  </a:txBody>
                  <a:tcPr/>
                </a:tc>
                <a:extLst>
                  <a:ext uri="{0D108BD9-81ED-4DB2-BD59-A6C34878D82A}">
                    <a16:rowId xmlns:a16="http://schemas.microsoft.com/office/drawing/2014/main" val="10026"/>
                  </a:ext>
                </a:extLst>
              </a:tr>
              <a:tr h="185850">
                <a:tc>
                  <a:txBody>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a:solidFill>
                            <a:srgbClr val="000000"/>
                          </a:solidFill>
                          <a:latin typeface="Arial"/>
                          <a:ea typeface="Arial"/>
                          <a:cs typeface="Arial"/>
                          <a:sym typeface="Arial"/>
                        </a:rPr>
                        <a:t>Tennessee</a:t>
                      </a:r>
                      <a:endParaRPr sz="1400" u="none" strike="noStrike" cap="none"/>
                    </a:p>
                  </a:txBody>
                  <a:tcPr marL="91450" marR="6950" marT="6950" marB="0" anchor="b">
                    <a:lnL w="12700"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0000"/>
                    </a:solidFill>
                  </a:tcPr>
                </a:tc>
                <a:tc>
                  <a:txBody>
                    <a:bodyPr/>
                    <a:lstStyle/>
                    <a:p>
                      <a:pPr marL="0" marR="0" lvl="0" indent="0" algn="ctr" rtl="0">
                        <a:lnSpc>
                          <a:spcPct val="100000"/>
                        </a:lnSpc>
                        <a:spcBef>
                          <a:spcPts val="0"/>
                        </a:spcBef>
                        <a:spcAft>
                          <a:spcPts val="0"/>
                        </a:spcAft>
                        <a:buClr>
                          <a:srgbClr val="000000"/>
                        </a:buClr>
                        <a:buSzPts val="1000"/>
                        <a:buFont typeface="Arial"/>
                        <a:buNone/>
                      </a:pPr>
                      <a:r>
                        <a:rPr lang="en-US" sz="1000" b="1" i="0" u="none" strike="noStrike" cap="none">
                          <a:solidFill>
                            <a:srgbClr val="000000"/>
                          </a:solidFill>
                          <a:latin typeface="Arial"/>
                          <a:ea typeface="Arial"/>
                          <a:cs typeface="Arial"/>
                          <a:sym typeface="Arial"/>
                        </a:rPr>
                        <a:t>6.50%</a:t>
                      </a:r>
                      <a:endParaRPr sz="1400" u="none" strike="noStrike" cap="none"/>
                    </a:p>
                  </a:txBody>
                  <a:tcPr marL="91450" marR="6950" marT="695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0000"/>
                    </a:solidFill>
                  </a:tcPr>
                </a:tc>
                <a:tc vMerge="1">
                  <a:txBody>
                    <a:bodyPr/>
                    <a:lstStyle/>
                    <a:p>
                      <a:endParaRPr lang="en-US"/>
                    </a:p>
                  </a:txBody>
                  <a:tcPr/>
                </a:tc>
                <a:extLst>
                  <a:ext uri="{0D108BD9-81ED-4DB2-BD59-A6C34878D82A}">
                    <a16:rowId xmlns:a16="http://schemas.microsoft.com/office/drawing/2014/main" val="10027"/>
                  </a:ext>
                </a:extLst>
              </a:tr>
              <a:tr h="185850">
                <a:tc>
                  <a:txBody>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a:solidFill>
                            <a:srgbClr val="000000"/>
                          </a:solidFill>
                          <a:latin typeface="Arial"/>
                          <a:ea typeface="Arial"/>
                          <a:cs typeface="Arial"/>
                          <a:sym typeface="Arial"/>
                        </a:rPr>
                        <a:t>West Virginia</a:t>
                      </a:r>
                      <a:endParaRPr sz="1400" u="none" strike="noStrike" cap="none"/>
                    </a:p>
                  </a:txBody>
                  <a:tcPr marL="91450" marR="6950" marT="6950" marB="0" anchor="b">
                    <a:lnL w="12700"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F0000"/>
                    </a:solidFill>
                  </a:tcPr>
                </a:tc>
                <a:tc>
                  <a:txBody>
                    <a:bodyPr/>
                    <a:lstStyle/>
                    <a:p>
                      <a:pPr marL="0" marR="0" lvl="0" indent="0" algn="ctr" rtl="0">
                        <a:lnSpc>
                          <a:spcPct val="100000"/>
                        </a:lnSpc>
                        <a:spcBef>
                          <a:spcPts val="0"/>
                        </a:spcBef>
                        <a:spcAft>
                          <a:spcPts val="0"/>
                        </a:spcAft>
                        <a:buClr>
                          <a:srgbClr val="000000"/>
                        </a:buClr>
                        <a:buSzPts val="1000"/>
                        <a:buFont typeface="Arial"/>
                        <a:buNone/>
                      </a:pPr>
                      <a:r>
                        <a:rPr lang="en-US" sz="1000" b="1" i="0" u="none" strike="noStrike" cap="none">
                          <a:solidFill>
                            <a:srgbClr val="000000"/>
                          </a:solidFill>
                          <a:latin typeface="Arial"/>
                          <a:ea typeface="Arial"/>
                          <a:cs typeface="Arial"/>
                          <a:sym typeface="Arial"/>
                        </a:rPr>
                        <a:t>6.50%</a:t>
                      </a:r>
                      <a:endParaRPr sz="1400" u="none" strike="noStrike" cap="none"/>
                    </a:p>
                  </a:txBody>
                  <a:tcPr marL="91450" marR="6950" marT="695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F0000"/>
                    </a:solidFill>
                  </a:tcPr>
                </a:tc>
                <a:tc vMerge="1">
                  <a:txBody>
                    <a:bodyPr/>
                    <a:lstStyle/>
                    <a:p>
                      <a:endParaRPr lang="en-US"/>
                    </a:p>
                  </a:txBody>
                  <a:tcPr/>
                </a:tc>
                <a:extLst>
                  <a:ext uri="{0D108BD9-81ED-4DB2-BD59-A6C34878D82A}">
                    <a16:rowId xmlns:a16="http://schemas.microsoft.com/office/drawing/2014/main" val="10028"/>
                  </a:ext>
                </a:extLst>
              </a:tr>
            </a:tbl>
          </a:graphicData>
        </a:graphic>
      </p:graphicFrame>
      <p:sp>
        <p:nvSpPr>
          <p:cNvPr id="286" name="Google Shape;286;p32"/>
          <p:cNvSpPr txBox="1"/>
          <p:nvPr/>
        </p:nvSpPr>
        <p:spPr>
          <a:xfrm>
            <a:off x="2704123" y="6154216"/>
            <a:ext cx="346434"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70C0"/>
                </a:solidFill>
                <a:latin typeface="Calibri"/>
                <a:ea typeface="Calibri"/>
                <a:cs typeface="Calibri"/>
                <a:sym typeface="Calibri"/>
              </a:rPr>
              <a:t>✰</a:t>
            </a:r>
            <a:endParaRPr sz="1800" b="0" i="0" u="none" strike="noStrike" cap="none">
              <a:solidFill>
                <a:srgbClr val="0070C0"/>
              </a:solidFill>
              <a:latin typeface="Arial"/>
              <a:ea typeface="Arial"/>
              <a:cs typeface="Arial"/>
              <a:sym typeface="Arial"/>
            </a:endParaRPr>
          </a:p>
        </p:txBody>
      </p:sp>
      <p:sp>
        <p:nvSpPr>
          <p:cNvPr id="287" name="Google Shape;287;p32"/>
          <p:cNvSpPr txBox="1"/>
          <p:nvPr/>
        </p:nvSpPr>
        <p:spPr>
          <a:xfrm>
            <a:off x="2704123" y="4468066"/>
            <a:ext cx="346434"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70C0"/>
                </a:solidFill>
                <a:latin typeface="Calibri"/>
                <a:ea typeface="Calibri"/>
                <a:cs typeface="Calibri"/>
                <a:sym typeface="Calibri"/>
              </a:rPr>
              <a:t>✰</a:t>
            </a:r>
            <a:endParaRPr sz="1800" b="0" i="0" u="none" strike="noStrike" cap="none">
              <a:solidFill>
                <a:srgbClr val="0070C0"/>
              </a:solidFill>
              <a:latin typeface="Arial"/>
              <a:ea typeface="Arial"/>
              <a:cs typeface="Arial"/>
              <a:sym typeface="Arial"/>
            </a:endParaRPr>
          </a:p>
        </p:txBody>
      </p:sp>
      <p:sp>
        <p:nvSpPr>
          <p:cNvPr id="288" name="Google Shape;288;p32"/>
          <p:cNvSpPr txBox="1"/>
          <p:nvPr/>
        </p:nvSpPr>
        <p:spPr>
          <a:xfrm>
            <a:off x="2704123" y="4098734"/>
            <a:ext cx="346434"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70C0"/>
                </a:solidFill>
                <a:latin typeface="Calibri"/>
                <a:ea typeface="Calibri"/>
                <a:cs typeface="Calibri"/>
                <a:sym typeface="Calibri"/>
              </a:rPr>
              <a:t>✰</a:t>
            </a:r>
            <a:endParaRPr sz="1800" b="0" i="0" u="none" strike="noStrike" cap="none">
              <a:solidFill>
                <a:srgbClr val="0070C0"/>
              </a:solidFill>
              <a:latin typeface="Arial"/>
              <a:ea typeface="Arial"/>
              <a:cs typeface="Arial"/>
              <a:sym typeface="Arial"/>
            </a:endParaRPr>
          </a:p>
        </p:txBody>
      </p:sp>
      <p:sp>
        <p:nvSpPr>
          <p:cNvPr id="289" name="Google Shape;289;p32"/>
          <p:cNvSpPr txBox="1"/>
          <p:nvPr/>
        </p:nvSpPr>
        <p:spPr>
          <a:xfrm>
            <a:off x="2704123" y="3022800"/>
            <a:ext cx="346434"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70C0"/>
                </a:solidFill>
                <a:latin typeface="Calibri"/>
                <a:ea typeface="Calibri"/>
                <a:cs typeface="Calibri"/>
                <a:sym typeface="Calibri"/>
              </a:rPr>
              <a:t>✰</a:t>
            </a:r>
            <a:endParaRPr sz="1800" b="0" i="0" u="none" strike="noStrike" cap="none">
              <a:solidFill>
                <a:srgbClr val="0070C0"/>
              </a:solidFill>
              <a:latin typeface="Arial"/>
              <a:ea typeface="Arial"/>
              <a:cs typeface="Arial"/>
              <a:sym typeface="Arial"/>
            </a:endParaRPr>
          </a:p>
        </p:txBody>
      </p:sp>
      <p:sp>
        <p:nvSpPr>
          <p:cNvPr id="290" name="Google Shape;290;p32"/>
          <p:cNvSpPr txBox="1"/>
          <p:nvPr/>
        </p:nvSpPr>
        <p:spPr>
          <a:xfrm>
            <a:off x="2704123" y="2444568"/>
            <a:ext cx="346434"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70C0"/>
                </a:solidFill>
                <a:latin typeface="Calibri"/>
                <a:ea typeface="Calibri"/>
                <a:cs typeface="Calibri"/>
                <a:sym typeface="Calibri"/>
              </a:rPr>
              <a:t>✰</a:t>
            </a:r>
            <a:endParaRPr sz="1800" b="0" i="0" u="none" strike="noStrike" cap="none">
              <a:solidFill>
                <a:srgbClr val="0070C0"/>
              </a:solidFill>
              <a:latin typeface="Arial"/>
              <a:ea typeface="Arial"/>
              <a:cs typeface="Arial"/>
              <a:sym typeface="Arial"/>
            </a:endParaRPr>
          </a:p>
        </p:txBody>
      </p:sp>
      <p:sp>
        <p:nvSpPr>
          <p:cNvPr id="291" name="Google Shape;291;p32"/>
          <p:cNvSpPr txBox="1">
            <a:spLocks noGrp="1"/>
          </p:cNvSpPr>
          <p:nvPr>
            <p:ph type="title"/>
          </p:nvPr>
        </p:nvSpPr>
        <p:spPr>
          <a:xfrm>
            <a:off x="838200" y="365126"/>
            <a:ext cx="10515600" cy="12065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None/>
            </a:pPr>
            <a:r>
              <a:rPr lang="en-US" sz="4300" b="1"/>
              <a:t>Corporate Tax Rates by State</a:t>
            </a:r>
            <a:endParaRPr/>
          </a:p>
        </p:txBody>
      </p:sp>
      <p:pic>
        <p:nvPicPr>
          <p:cNvPr id="292" name="Google Shape;292;p32" descr="A red and white logo&#10;&#10;Description automatically generated with low confidence"/>
          <p:cNvPicPr preferRelativeResize="0"/>
          <p:nvPr/>
        </p:nvPicPr>
        <p:blipFill rotWithShape="1">
          <a:blip r:embed="rId5">
            <a:alphaModFix/>
          </a:blip>
          <a:srcRect/>
          <a:stretch/>
        </p:blipFill>
        <p:spPr>
          <a:xfrm>
            <a:off x="9715501" y="5929313"/>
            <a:ext cx="2476499" cy="928687"/>
          </a:xfrm>
          <a:prstGeom prst="rect">
            <a:avLst/>
          </a:prstGeom>
          <a:noFill/>
          <a:ln>
            <a:noFill/>
          </a:ln>
          <a:effectLst>
            <a:outerShdw blurRad="50800" dist="50800" dir="5400000" algn="ctr" rotWithShape="0">
              <a:srgbClr val="000000">
                <a:alpha val="36078"/>
              </a:srgbClr>
            </a:outerShdw>
          </a:effec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Shape 296"/>
        <p:cNvGrpSpPr/>
        <p:nvPr/>
      </p:nvGrpSpPr>
      <p:grpSpPr>
        <a:xfrm>
          <a:off x="0" y="0"/>
          <a:ext cx="0" cy="0"/>
          <a:chOff x="0" y="0"/>
          <a:chExt cx="0" cy="0"/>
        </a:xfrm>
      </p:grpSpPr>
      <p:sp>
        <p:nvSpPr>
          <p:cNvPr id="297" name="Google Shape;297;p33"/>
          <p:cNvSpPr txBox="1"/>
          <p:nvPr/>
        </p:nvSpPr>
        <p:spPr>
          <a:xfrm>
            <a:off x="8291865" y="996541"/>
            <a:ext cx="2912533" cy="2862282"/>
          </a:xfrm>
          <a:prstGeom prst="rect">
            <a:avLst/>
          </a:prstGeom>
          <a:noFill/>
          <a:ln>
            <a:noFill/>
          </a:ln>
        </p:spPr>
        <p:txBody>
          <a:bodyPr spcFirstLastPara="1" wrap="square" lIns="91425" tIns="45700" rIns="91425" bIns="45700" anchor="t" anchorCtr="0">
            <a:spAutoFit/>
          </a:bodyPr>
          <a:lstStyle/>
          <a:p>
            <a:pPr marL="285750" marR="0" lvl="0" indent="-171450" algn="l" rtl="0">
              <a:lnSpc>
                <a:spcPct val="100000"/>
              </a:lnSpc>
              <a:spcBef>
                <a:spcPts val="0"/>
              </a:spcBef>
              <a:spcAft>
                <a:spcPts val="0"/>
              </a:spcAft>
              <a:buClr>
                <a:schemeClr val="dk1"/>
              </a:buClr>
              <a:buSzPts val="1800"/>
              <a:buFont typeface="Arial"/>
              <a:buNone/>
            </a:pPr>
            <a:endParaRPr sz="1800" b="0" i="0" u="none" strike="noStrike" cap="none">
              <a:solidFill>
                <a:schemeClr val="dk1"/>
              </a:solidFill>
              <a:latin typeface="Calibri"/>
              <a:ea typeface="Calibri"/>
              <a:cs typeface="Calibri"/>
              <a:sym typeface="Calibri"/>
            </a:endParaRPr>
          </a:p>
          <a:p>
            <a:pPr marL="285750" marR="0" lvl="0" indent="-285750" algn="l" rtl="0">
              <a:lnSpc>
                <a:spcPct val="100000"/>
              </a:lnSpc>
              <a:spcBef>
                <a:spcPts val="0"/>
              </a:spcBef>
              <a:spcAft>
                <a:spcPts val="0"/>
              </a:spcAft>
              <a:buClr>
                <a:schemeClr val="dk1"/>
              </a:buClr>
              <a:buSzPts val="1800"/>
              <a:buFont typeface="Arial"/>
              <a:buChar char="•"/>
            </a:pPr>
            <a:r>
              <a:rPr lang="en-US" sz="1800" b="0" i="0" u="none" strike="noStrike" cap="none">
                <a:solidFill>
                  <a:schemeClr val="dk1"/>
                </a:solidFill>
                <a:latin typeface="Calibri"/>
                <a:ea typeface="Calibri"/>
                <a:cs typeface="Calibri"/>
                <a:sym typeface="Calibri"/>
              </a:rPr>
              <a:t>While TN has seen a significant growth in the volume of bottles and cans over the past 5 years, GA and FL have the highest current capacity </a:t>
            </a:r>
            <a:endParaRPr sz="1400" b="0" i="0" u="none" strike="noStrike" cap="none">
              <a:solidFill>
                <a:srgbClr val="000000"/>
              </a:solidFill>
              <a:latin typeface="Arial"/>
              <a:ea typeface="Arial"/>
              <a:cs typeface="Arial"/>
              <a:sym typeface="Arial"/>
            </a:endParaRPr>
          </a:p>
          <a:p>
            <a:pPr marL="285750" marR="0" lvl="0" indent="-171450" algn="l" rtl="0">
              <a:lnSpc>
                <a:spcPct val="100000"/>
              </a:lnSpc>
              <a:spcBef>
                <a:spcPts val="0"/>
              </a:spcBef>
              <a:spcAft>
                <a:spcPts val="0"/>
              </a:spcAft>
              <a:buClr>
                <a:schemeClr val="dk1"/>
              </a:buClr>
              <a:buSzPts val="1800"/>
              <a:buFont typeface="Arial"/>
              <a:buNone/>
            </a:pPr>
            <a:endParaRPr sz="1800" b="0" i="0" u="none" strike="noStrike" cap="none">
              <a:solidFill>
                <a:schemeClr val="dk1"/>
              </a:solidFill>
              <a:latin typeface="Calibri"/>
              <a:ea typeface="Calibri"/>
              <a:cs typeface="Calibri"/>
              <a:sym typeface="Calibri"/>
            </a:endParaRPr>
          </a:p>
          <a:p>
            <a:pPr marL="285750" marR="0" lvl="0" indent="-171450" algn="l" rtl="0">
              <a:lnSpc>
                <a:spcPct val="100000"/>
              </a:lnSpc>
              <a:spcBef>
                <a:spcPts val="0"/>
              </a:spcBef>
              <a:spcAft>
                <a:spcPts val="0"/>
              </a:spcAft>
              <a:buClr>
                <a:schemeClr val="dk1"/>
              </a:buClr>
              <a:buSzPts val="1800"/>
              <a:buFont typeface="Arial"/>
              <a:buNone/>
            </a:pPr>
            <a:endParaRPr sz="1800" b="0" i="0" u="none" strike="noStrike" cap="none">
              <a:solidFill>
                <a:schemeClr val="dk1"/>
              </a:solidFill>
              <a:latin typeface="Calibri"/>
              <a:ea typeface="Calibri"/>
              <a:cs typeface="Calibri"/>
              <a:sym typeface="Calibri"/>
            </a:endParaRPr>
          </a:p>
          <a:p>
            <a:pPr marL="285750" marR="0" lvl="0" indent="-171450" algn="l" rtl="0">
              <a:lnSpc>
                <a:spcPct val="100000"/>
              </a:lnSpc>
              <a:spcBef>
                <a:spcPts val="0"/>
              </a:spcBef>
              <a:spcAft>
                <a:spcPts val="0"/>
              </a:spcAft>
              <a:buClr>
                <a:schemeClr val="dk1"/>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98" name="Google Shape;298;p3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None/>
            </a:pPr>
            <a:r>
              <a:rPr lang="en-US" sz="4300" b="1"/>
              <a:t>Taxable Volume of Bottles and Cans</a:t>
            </a:r>
            <a:endParaRPr/>
          </a:p>
        </p:txBody>
      </p:sp>
      <p:pic>
        <p:nvPicPr>
          <p:cNvPr id="299" name="Google Shape;299;p33"/>
          <p:cNvPicPr preferRelativeResize="0"/>
          <p:nvPr/>
        </p:nvPicPr>
        <p:blipFill rotWithShape="1">
          <a:blip r:embed="rId3">
            <a:alphaModFix/>
          </a:blip>
          <a:srcRect/>
          <a:stretch/>
        </p:blipFill>
        <p:spPr>
          <a:xfrm>
            <a:off x="1758652" y="1270809"/>
            <a:ext cx="5612761" cy="5332963"/>
          </a:xfrm>
          <a:prstGeom prst="rect">
            <a:avLst/>
          </a:prstGeom>
          <a:noFill/>
          <a:ln>
            <a:noFill/>
          </a:ln>
        </p:spPr>
      </p:pic>
      <p:pic>
        <p:nvPicPr>
          <p:cNvPr id="300" name="Google Shape;300;p33"/>
          <p:cNvPicPr preferRelativeResize="0"/>
          <p:nvPr/>
        </p:nvPicPr>
        <p:blipFill rotWithShape="1">
          <a:blip r:embed="rId4">
            <a:alphaModFix/>
          </a:blip>
          <a:srcRect/>
          <a:stretch/>
        </p:blipFill>
        <p:spPr>
          <a:xfrm>
            <a:off x="0" y="3020323"/>
            <a:ext cx="206282" cy="722376"/>
          </a:xfrm>
          <a:prstGeom prst="rect">
            <a:avLst/>
          </a:prstGeom>
          <a:noFill/>
          <a:ln>
            <a:noFill/>
          </a:ln>
        </p:spPr>
      </p:pic>
      <p:sp>
        <p:nvSpPr>
          <p:cNvPr id="301" name="Google Shape;301;p33"/>
          <p:cNvSpPr txBox="1"/>
          <p:nvPr/>
        </p:nvSpPr>
        <p:spPr>
          <a:xfrm>
            <a:off x="1826265" y="6603772"/>
            <a:ext cx="5487804" cy="24622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1000" b="1" i="1" u="sng" strike="noStrike" cap="none">
                <a:solidFill>
                  <a:srgbClr val="000000"/>
                </a:solidFill>
                <a:latin typeface="Arial"/>
                <a:ea typeface="Arial"/>
                <a:cs typeface="Arial"/>
                <a:sym typeface="Arial"/>
                <a:hlinkClick r:id="rId5">
                  <a:extLst>
                    <a:ext uri="{A12FA001-AC4F-418D-AE19-62706E023703}">
                      <ahyp:hlinkClr xmlns:ahyp="http://schemas.microsoft.com/office/drawing/2018/hyperlinkcolor" val="tx"/>
                    </a:ext>
                  </a:extLst>
                </a:hlinkClick>
              </a:rPr>
              <a:t>DATA: Alcohol and Tobacco Tax and Trade Bureau (US Dept of the Treasury)</a:t>
            </a:r>
            <a:endParaRPr sz="1000" b="1" i="1" u="none" strike="noStrike" cap="none">
              <a:solidFill>
                <a:srgbClr val="000000"/>
              </a:solidFill>
              <a:latin typeface="Arial"/>
              <a:ea typeface="Arial"/>
              <a:cs typeface="Arial"/>
              <a:sym typeface="Arial"/>
            </a:endParaRPr>
          </a:p>
        </p:txBody>
      </p:sp>
      <p:pic>
        <p:nvPicPr>
          <p:cNvPr id="302" name="Google Shape;302;p33" descr="A red and white logo&#10;&#10;Description automatically generated with low confidence"/>
          <p:cNvPicPr preferRelativeResize="0"/>
          <p:nvPr/>
        </p:nvPicPr>
        <p:blipFill rotWithShape="1">
          <a:blip r:embed="rId6">
            <a:alphaModFix/>
          </a:blip>
          <a:srcRect/>
          <a:stretch/>
        </p:blipFill>
        <p:spPr>
          <a:xfrm>
            <a:off x="9715501" y="5929313"/>
            <a:ext cx="2476499" cy="928687"/>
          </a:xfrm>
          <a:prstGeom prst="rect">
            <a:avLst/>
          </a:prstGeom>
          <a:noFill/>
          <a:ln>
            <a:noFill/>
          </a:ln>
          <a:effectLst>
            <a:outerShdw blurRad="50800" dist="50800" dir="5400000" algn="ctr" rotWithShape="0">
              <a:srgbClr val="000000">
                <a:alpha val="36078"/>
              </a:srgbClr>
            </a:outerShdw>
          </a:effec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pic>
        <p:nvPicPr>
          <p:cNvPr id="307" name="Google Shape;307;p35"/>
          <p:cNvPicPr preferRelativeResize="0"/>
          <p:nvPr/>
        </p:nvPicPr>
        <p:blipFill rotWithShape="1">
          <a:blip r:embed="rId3">
            <a:alphaModFix/>
          </a:blip>
          <a:srcRect/>
          <a:stretch/>
        </p:blipFill>
        <p:spPr>
          <a:xfrm>
            <a:off x="0" y="3020323"/>
            <a:ext cx="206282" cy="722376"/>
          </a:xfrm>
          <a:prstGeom prst="rect">
            <a:avLst/>
          </a:prstGeom>
          <a:noFill/>
          <a:ln>
            <a:noFill/>
          </a:ln>
        </p:spPr>
      </p:pic>
      <p:sp>
        <p:nvSpPr>
          <p:cNvPr id="308" name="Google Shape;308;p35"/>
          <p:cNvSpPr txBox="1"/>
          <p:nvPr/>
        </p:nvSpPr>
        <p:spPr>
          <a:xfrm>
            <a:off x="536700" y="895619"/>
            <a:ext cx="11507817" cy="1877397"/>
          </a:xfrm>
          <a:prstGeom prst="rect">
            <a:avLst/>
          </a:prstGeom>
          <a:noFill/>
          <a:ln>
            <a:noFill/>
          </a:ln>
        </p:spPr>
        <p:txBody>
          <a:bodyPr spcFirstLastPara="1" wrap="square" lIns="91425" tIns="45700" rIns="91425" bIns="45700" anchor="t" anchorCtr="0">
            <a:spAutoFit/>
          </a:bodyPr>
          <a:lstStyle/>
          <a:p>
            <a:pPr marL="457200" marR="0" lvl="0" indent="-457200" algn="l" rtl="0">
              <a:lnSpc>
                <a:spcPct val="100000"/>
              </a:lnSpc>
              <a:spcBef>
                <a:spcPts val="0"/>
              </a:spcBef>
              <a:spcAft>
                <a:spcPts val="0"/>
              </a:spcAft>
              <a:buClr>
                <a:schemeClr val="dk1"/>
              </a:buClr>
              <a:buSzPts val="1800"/>
              <a:buFont typeface="Noto Sans Symbols"/>
              <a:buChar char="▪"/>
            </a:pPr>
            <a:r>
              <a:rPr lang="en-US" sz="2400" b="1" i="0" u="none" strike="noStrike" cap="none">
                <a:solidFill>
                  <a:schemeClr val="dk1"/>
                </a:solidFill>
                <a:latin typeface="Calibri"/>
                <a:ea typeface="Calibri"/>
                <a:cs typeface="Calibri"/>
                <a:sym typeface="Calibri"/>
              </a:rPr>
              <a:t>Largest share of Craft Beer sales</a:t>
            </a:r>
            <a:endParaRPr sz="1400" b="0" i="0" u="none" strike="noStrike" cap="none">
              <a:solidFill>
                <a:srgbClr val="000000"/>
              </a:solidFill>
              <a:latin typeface="Arial"/>
              <a:ea typeface="Arial"/>
              <a:cs typeface="Arial"/>
              <a:sym typeface="Arial"/>
            </a:endParaRPr>
          </a:p>
          <a:p>
            <a:pPr marL="688975" marR="0" lvl="7" indent="-231775" algn="l" rtl="0">
              <a:lnSpc>
                <a:spcPct val="100000"/>
              </a:lnSpc>
              <a:spcBef>
                <a:spcPts val="0"/>
              </a:spcBef>
              <a:spcAft>
                <a:spcPts val="0"/>
              </a:spcAft>
              <a:buClr>
                <a:schemeClr val="dk1"/>
              </a:buClr>
              <a:buSzPts val="1800"/>
              <a:buFont typeface="Noto Sans Symbols"/>
              <a:buChar char="▪"/>
            </a:pPr>
            <a:r>
              <a:rPr lang="en-US" sz="1600" b="1" i="0" u="none" strike="noStrike" cap="none">
                <a:solidFill>
                  <a:schemeClr val="dk1"/>
                </a:solidFill>
                <a:latin typeface="Calibri"/>
                <a:ea typeface="Calibri"/>
                <a:cs typeface="Calibri"/>
                <a:sym typeface="Calibri"/>
              </a:rPr>
              <a:t>For the calendar year ending December 27, 2020, sales of craft IPAs in retail stores surged 20%, while total craft beer volume grew 13% (IRI)</a:t>
            </a:r>
            <a:endParaRPr sz="1200" b="1"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200"/>
              <a:buFont typeface="Arial"/>
              <a:buNone/>
            </a:pPr>
            <a:endParaRPr sz="1200" b="1" i="0" u="none" strike="noStrike" cap="none">
              <a:solidFill>
                <a:schemeClr val="dk1"/>
              </a:solidFill>
              <a:latin typeface="Calibri"/>
              <a:ea typeface="Calibri"/>
              <a:cs typeface="Calibri"/>
              <a:sym typeface="Calibri"/>
            </a:endParaRPr>
          </a:p>
          <a:p>
            <a:pPr marL="457200" marR="0" lvl="0" indent="-457200" algn="l" rtl="0">
              <a:lnSpc>
                <a:spcPct val="100000"/>
              </a:lnSpc>
              <a:spcBef>
                <a:spcPts val="0"/>
              </a:spcBef>
              <a:spcAft>
                <a:spcPts val="0"/>
              </a:spcAft>
              <a:buClr>
                <a:schemeClr val="dk1"/>
              </a:buClr>
              <a:buSzPts val="1800"/>
              <a:buFont typeface="Noto Sans Symbols"/>
              <a:buChar char="▪"/>
            </a:pPr>
            <a:r>
              <a:rPr lang="en-US" sz="2400" b="1" i="0" u="none" strike="noStrike" cap="none">
                <a:solidFill>
                  <a:schemeClr val="dk1"/>
                </a:solidFill>
                <a:latin typeface="Calibri"/>
                <a:ea typeface="Calibri"/>
                <a:cs typeface="Calibri"/>
                <a:sym typeface="Calibri"/>
              </a:rPr>
              <a:t>With a wide range of National ABV/IBU values, IPAs are able to appeal and adapt to the varied tastes of consumers</a:t>
            </a:r>
            <a:endParaRPr sz="1400" b="0" i="0" u="none" strike="noStrike" cap="none">
              <a:solidFill>
                <a:srgbClr val="000000"/>
              </a:solidFill>
              <a:latin typeface="Arial"/>
              <a:ea typeface="Arial"/>
              <a:cs typeface="Arial"/>
              <a:sym typeface="Arial"/>
            </a:endParaRPr>
          </a:p>
        </p:txBody>
      </p:sp>
      <p:pic>
        <p:nvPicPr>
          <p:cNvPr id="309" name="Google Shape;309;p35"/>
          <p:cNvPicPr preferRelativeResize="0"/>
          <p:nvPr/>
        </p:nvPicPr>
        <p:blipFill rotWithShape="1">
          <a:blip r:embed="rId4">
            <a:alphaModFix/>
          </a:blip>
          <a:srcRect/>
          <a:stretch/>
        </p:blipFill>
        <p:spPr>
          <a:xfrm>
            <a:off x="2841999" y="2773016"/>
            <a:ext cx="6508002" cy="4046289"/>
          </a:xfrm>
          <a:prstGeom prst="rect">
            <a:avLst/>
          </a:prstGeom>
          <a:noFill/>
          <a:ln w="9525" cap="flat" cmpd="sng">
            <a:solidFill>
              <a:schemeClr val="accent1"/>
            </a:solidFill>
            <a:prstDash val="solid"/>
            <a:round/>
            <a:headEnd type="none" w="sm" len="sm"/>
            <a:tailEnd type="none" w="sm" len="sm"/>
          </a:ln>
        </p:spPr>
      </p:pic>
      <p:pic>
        <p:nvPicPr>
          <p:cNvPr id="310" name="Google Shape;310;p35" descr="A red and white logo&#10;&#10;Description automatically generated with low confidence"/>
          <p:cNvPicPr preferRelativeResize="0"/>
          <p:nvPr/>
        </p:nvPicPr>
        <p:blipFill rotWithShape="1">
          <a:blip r:embed="rId5">
            <a:alphaModFix/>
          </a:blip>
          <a:srcRect/>
          <a:stretch/>
        </p:blipFill>
        <p:spPr>
          <a:xfrm>
            <a:off x="9715501" y="5929313"/>
            <a:ext cx="2476499" cy="928687"/>
          </a:xfrm>
          <a:prstGeom prst="rect">
            <a:avLst/>
          </a:prstGeom>
          <a:noFill/>
          <a:ln>
            <a:noFill/>
          </a:ln>
          <a:effectLst>
            <a:outerShdw blurRad="50800" dist="50800" dir="5400000" algn="ctr" rotWithShape="0">
              <a:srgbClr val="000000">
                <a:alpha val="36078"/>
              </a:srgbClr>
            </a:outerShdw>
          </a:effectLst>
        </p:spPr>
      </p:pic>
      <p:sp>
        <p:nvSpPr>
          <p:cNvPr id="311" name="Google Shape;311;p35"/>
          <p:cNvSpPr txBox="1">
            <a:spLocks noGrp="1"/>
          </p:cNvSpPr>
          <p:nvPr>
            <p:ph type="title"/>
          </p:nvPr>
        </p:nvSpPr>
        <p:spPr>
          <a:xfrm>
            <a:off x="838199" y="248575"/>
            <a:ext cx="10515600" cy="749655"/>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None/>
            </a:pPr>
            <a:r>
              <a:rPr lang="en-US" sz="4300" b="1"/>
              <a:t>IPA – King of Craft Beer Styles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pic>
        <p:nvPicPr>
          <p:cNvPr id="316" name="Google Shape;316;p37"/>
          <p:cNvPicPr preferRelativeResize="0"/>
          <p:nvPr/>
        </p:nvPicPr>
        <p:blipFill rotWithShape="1">
          <a:blip r:embed="rId3">
            <a:alphaModFix/>
          </a:blip>
          <a:srcRect/>
          <a:stretch/>
        </p:blipFill>
        <p:spPr>
          <a:xfrm>
            <a:off x="0" y="3020323"/>
            <a:ext cx="206282" cy="722376"/>
          </a:xfrm>
          <a:prstGeom prst="rect">
            <a:avLst/>
          </a:prstGeom>
          <a:noFill/>
          <a:ln>
            <a:noFill/>
          </a:ln>
        </p:spPr>
      </p:pic>
      <p:sp>
        <p:nvSpPr>
          <p:cNvPr id="317" name="Google Shape;317;p37"/>
          <p:cNvSpPr txBox="1">
            <a:spLocks noGrp="1"/>
          </p:cNvSpPr>
          <p:nvPr>
            <p:ph type="title"/>
          </p:nvPr>
        </p:nvSpPr>
        <p:spPr>
          <a:xfrm>
            <a:off x="838199" y="248575"/>
            <a:ext cx="10515600" cy="749655"/>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None/>
            </a:pPr>
            <a:r>
              <a:rPr lang="en-US" sz="4300" b="1"/>
              <a:t>IPA – King of Craft Beer Styles </a:t>
            </a:r>
            <a:endParaRPr/>
          </a:p>
        </p:txBody>
      </p:sp>
      <p:pic>
        <p:nvPicPr>
          <p:cNvPr id="318" name="Google Shape;318;p37"/>
          <p:cNvPicPr preferRelativeResize="0"/>
          <p:nvPr/>
        </p:nvPicPr>
        <p:blipFill rotWithShape="1">
          <a:blip r:embed="rId4">
            <a:alphaModFix/>
          </a:blip>
          <a:srcRect/>
          <a:stretch/>
        </p:blipFill>
        <p:spPr>
          <a:xfrm>
            <a:off x="1965865" y="1710305"/>
            <a:ext cx="8260269" cy="4627342"/>
          </a:xfrm>
          <a:prstGeom prst="rect">
            <a:avLst/>
          </a:prstGeom>
          <a:noFill/>
          <a:ln>
            <a:noFill/>
          </a:ln>
        </p:spPr>
      </p:pic>
      <p:pic>
        <p:nvPicPr>
          <p:cNvPr id="319" name="Google Shape;319;p37" descr="A red and white logo&#10;&#10;Description automatically generated with low confidence"/>
          <p:cNvPicPr preferRelativeResize="0"/>
          <p:nvPr/>
        </p:nvPicPr>
        <p:blipFill rotWithShape="1">
          <a:blip r:embed="rId5">
            <a:alphaModFix/>
          </a:blip>
          <a:srcRect/>
          <a:stretch/>
        </p:blipFill>
        <p:spPr>
          <a:xfrm>
            <a:off x="9715501" y="5929313"/>
            <a:ext cx="2476499" cy="928687"/>
          </a:xfrm>
          <a:prstGeom prst="rect">
            <a:avLst/>
          </a:prstGeom>
          <a:noFill/>
          <a:ln>
            <a:noFill/>
          </a:ln>
          <a:effectLst>
            <a:outerShdw blurRad="50800" dist="50800" dir="5400000" algn="ctr" rotWithShape="0">
              <a:srgbClr val="000000">
                <a:alpha val="36470"/>
              </a:srgbClr>
            </a:outerShdw>
          </a:effectLst>
        </p:spPr>
      </p:pic>
      <p:sp>
        <p:nvSpPr>
          <p:cNvPr id="320" name="Google Shape;320;p37"/>
          <p:cNvSpPr txBox="1"/>
          <p:nvPr/>
        </p:nvSpPr>
        <p:spPr>
          <a:xfrm>
            <a:off x="526867" y="956272"/>
            <a:ext cx="11138263" cy="461624"/>
          </a:xfrm>
          <a:prstGeom prst="rect">
            <a:avLst/>
          </a:prstGeom>
          <a:noFill/>
          <a:ln>
            <a:noFill/>
          </a:ln>
        </p:spPr>
        <p:txBody>
          <a:bodyPr spcFirstLastPara="1" wrap="square" lIns="91425" tIns="45700" rIns="91425" bIns="45700" anchor="t" anchorCtr="0">
            <a:spAutoFit/>
          </a:bodyPr>
          <a:lstStyle/>
          <a:p>
            <a:pPr marL="457200" marR="0" lvl="0" indent="-457200" algn="l" rtl="0">
              <a:lnSpc>
                <a:spcPct val="100000"/>
              </a:lnSpc>
              <a:spcBef>
                <a:spcPts val="0"/>
              </a:spcBef>
              <a:spcAft>
                <a:spcPts val="0"/>
              </a:spcAft>
              <a:buClr>
                <a:schemeClr val="dk1"/>
              </a:buClr>
              <a:buSzPts val="1800"/>
              <a:buFont typeface="Noto Sans Symbols"/>
              <a:buChar char="▪"/>
            </a:pPr>
            <a:r>
              <a:rPr lang="en-US" sz="2400" b="1" i="0" u="none" strike="noStrike" cap="none">
                <a:solidFill>
                  <a:schemeClr val="dk1"/>
                </a:solidFill>
                <a:latin typeface="Calibri"/>
                <a:ea typeface="Calibri"/>
                <a:cs typeface="Calibri"/>
                <a:sym typeface="Calibri"/>
              </a:rPr>
              <a:t>The Southeast Region of the United States is lacking in options for an IPA</a:t>
            </a:r>
            <a:endParaRPr sz="1400" b="0" i="0" u="none" strike="noStrike" cap="none">
              <a:solidFill>
                <a:srgbClr val="000000"/>
              </a:solidFill>
              <a:latin typeface="Arial"/>
              <a:ea typeface="Arial"/>
              <a:cs typeface="Arial"/>
              <a:sym typeface="Arial"/>
            </a:endParaRPr>
          </a:p>
        </p:txBody>
      </p:sp>
      <p:sp>
        <p:nvSpPr>
          <p:cNvPr id="321" name="Google Shape;321;p37"/>
          <p:cNvSpPr/>
          <p:nvPr/>
        </p:nvSpPr>
        <p:spPr>
          <a:xfrm>
            <a:off x="2452050" y="2251875"/>
            <a:ext cx="716400" cy="928800"/>
          </a:xfrm>
          <a:prstGeom prst="ellipse">
            <a:avLst/>
          </a:prstGeom>
          <a:solidFill>
            <a:srgbClr val="000000">
              <a:alpha val="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37"/>
          <p:cNvSpPr/>
          <p:nvPr/>
        </p:nvSpPr>
        <p:spPr>
          <a:xfrm>
            <a:off x="4433250" y="2251875"/>
            <a:ext cx="716400" cy="928800"/>
          </a:xfrm>
          <a:prstGeom prst="ellipse">
            <a:avLst/>
          </a:prstGeom>
          <a:solidFill>
            <a:srgbClr val="000000">
              <a:alpha val="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37"/>
          <p:cNvSpPr/>
          <p:nvPr/>
        </p:nvSpPr>
        <p:spPr>
          <a:xfrm>
            <a:off x="6414450" y="2251875"/>
            <a:ext cx="716400" cy="928800"/>
          </a:xfrm>
          <a:prstGeom prst="ellipse">
            <a:avLst/>
          </a:prstGeom>
          <a:solidFill>
            <a:srgbClr val="000000">
              <a:alpha val="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37"/>
          <p:cNvSpPr/>
          <p:nvPr/>
        </p:nvSpPr>
        <p:spPr>
          <a:xfrm>
            <a:off x="8395650" y="2251875"/>
            <a:ext cx="716400" cy="928800"/>
          </a:xfrm>
          <a:prstGeom prst="ellipse">
            <a:avLst/>
          </a:prstGeom>
          <a:solidFill>
            <a:srgbClr val="000000">
              <a:alpha val="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37"/>
          <p:cNvSpPr/>
          <p:nvPr/>
        </p:nvSpPr>
        <p:spPr>
          <a:xfrm>
            <a:off x="2452050" y="3623475"/>
            <a:ext cx="716400" cy="928800"/>
          </a:xfrm>
          <a:prstGeom prst="ellipse">
            <a:avLst/>
          </a:prstGeom>
          <a:solidFill>
            <a:srgbClr val="000000">
              <a:alpha val="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37"/>
          <p:cNvSpPr/>
          <p:nvPr/>
        </p:nvSpPr>
        <p:spPr>
          <a:xfrm>
            <a:off x="4433250" y="3623475"/>
            <a:ext cx="716400" cy="928800"/>
          </a:xfrm>
          <a:prstGeom prst="ellipse">
            <a:avLst/>
          </a:prstGeom>
          <a:solidFill>
            <a:srgbClr val="000000">
              <a:alpha val="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37"/>
          <p:cNvSpPr/>
          <p:nvPr/>
        </p:nvSpPr>
        <p:spPr>
          <a:xfrm>
            <a:off x="6414450" y="3623475"/>
            <a:ext cx="716400" cy="928800"/>
          </a:xfrm>
          <a:prstGeom prst="ellipse">
            <a:avLst/>
          </a:prstGeom>
          <a:solidFill>
            <a:srgbClr val="000000">
              <a:alpha val="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37"/>
          <p:cNvSpPr/>
          <p:nvPr/>
        </p:nvSpPr>
        <p:spPr>
          <a:xfrm>
            <a:off x="8395650" y="3623475"/>
            <a:ext cx="716400" cy="928800"/>
          </a:xfrm>
          <a:prstGeom prst="ellipse">
            <a:avLst/>
          </a:prstGeom>
          <a:solidFill>
            <a:srgbClr val="000000">
              <a:alpha val="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37"/>
          <p:cNvSpPr/>
          <p:nvPr/>
        </p:nvSpPr>
        <p:spPr>
          <a:xfrm>
            <a:off x="2452050" y="4995075"/>
            <a:ext cx="716400" cy="928800"/>
          </a:xfrm>
          <a:prstGeom prst="ellipse">
            <a:avLst/>
          </a:prstGeom>
          <a:solidFill>
            <a:srgbClr val="000000">
              <a:alpha val="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37"/>
          <p:cNvSpPr/>
          <p:nvPr/>
        </p:nvSpPr>
        <p:spPr>
          <a:xfrm>
            <a:off x="4433250" y="4995075"/>
            <a:ext cx="716400" cy="928800"/>
          </a:xfrm>
          <a:prstGeom prst="ellipse">
            <a:avLst/>
          </a:prstGeom>
          <a:solidFill>
            <a:srgbClr val="000000">
              <a:alpha val="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pic>
        <p:nvPicPr>
          <p:cNvPr id="335" name="Google Shape;335;p38"/>
          <p:cNvPicPr preferRelativeResize="0"/>
          <p:nvPr/>
        </p:nvPicPr>
        <p:blipFill rotWithShape="1">
          <a:blip r:embed="rId3">
            <a:alphaModFix/>
          </a:blip>
          <a:srcRect/>
          <a:stretch/>
        </p:blipFill>
        <p:spPr>
          <a:xfrm>
            <a:off x="0" y="3020323"/>
            <a:ext cx="206282" cy="722376"/>
          </a:xfrm>
          <a:prstGeom prst="rect">
            <a:avLst/>
          </a:prstGeom>
          <a:noFill/>
          <a:ln>
            <a:noFill/>
          </a:ln>
        </p:spPr>
      </p:pic>
      <p:sp>
        <p:nvSpPr>
          <p:cNvPr id="336" name="Google Shape;336;p38"/>
          <p:cNvSpPr txBox="1">
            <a:spLocks noGrp="1"/>
          </p:cNvSpPr>
          <p:nvPr>
            <p:ph type="title"/>
          </p:nvPr>
        </p:nvSpPr>
        <p:spPr>
          <a:xfrm>
            <a:off x="838199" y="248575"/>
            <a:ext cx="10515600" cy="749655"/>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None/>
            </a:pPr>
            <a:r>
              <a:rPr lang="en-US" sz="4300" b="1"/>
              <a:t>IPA – King of Craft Beer Styles </a:t>
            </a:r>
            <a:endParaRPr/>
          </a:p>
        </p:txBody>
      </p:sp>
      <p:pic>
        <p:nvPicPr>
          <p:cNvPr id="337" name="Google Shape;337;p38" descr="A red and white logo&#10;&#10;Description automatically generated with low confidence"/>
          <p:cNvPicPr preferRelativeResize="0"/>
          <p:nvPr/>
        </p:nvPicPr>
        <p:blipFill rotWithShape="1">
          <a:blip r:embed="rId4">
            <a:alphaModFix/>
          </a:blip>
          <a:srcRect/>
          <a:stretch/>
        </p:blipFill>
        <p:spPr>
          <a:xfrm>
            <a:off x="9715501" y="5929313"/>
            <a:ext cx="2476499" cy="928687"/>
          </a:xfrm>
          <a:prstGeom prst="rect">
            <a:avLst/>
          </a:prstGeom>
          <a:noFill/>
          <a:ln>
            <a:noFill/>
          </a:ln>
          <a:effectLst>
            <a:outerShdw blurRad="50800" dist="50800" dir="5400000" algn="ctr" rotWithShape="0">
              <a:srgbClr val="000000">
                <a:alpha val="36470"/>
              </a:srgbClr>
            </a:outerShdw>
          </a:effectLst>
        </p:spPr>
      </p:pic>
      <p:sp>
        <p:nvSpPr>
          <p:cNvPr id="338" name="Google Shape;338;p38"/>
          <p:cNvSpPr txBox="1"/>
          <p:nvPr/>
        </p:nvSpPr>
        <p:spPr>
          <a:xfrm>
            <a:off x="526867" y="956272"/>
            <a:ext cx="9860100" cy="5818200"/>
          </a:xfrm>
          <a:prstGeom prst="rect">
            <a:avLst/>
          </a:prstGeom>
          <a:noFill/>
          <a:ln>
            <a:noFill/>
          </a:ln>
        </p:spPr>
        <p:txBody>
          <a:bodyPr spcFirstLastPara="1" wrap="square" lIns="91425" tIns="45700" rIns="91425" bIns="45700" anchor="t" anchorCtr="0">
            <a:spAutoFit/>
          </a:bodyPr>
          <a:lstStyle/>
          <a:p>
            <a:pPr marL="457200" marR="0" lvl="0" indent="-457200" algn="l" rtl="0">
              <a:lnSpc>
                <a:spcPct val="100000"/>
              </a:lnSpc>
              <a:spcBef>
                <a:spcPts val="0"/>
              </a:spcBef>
              <a:spcAft>
                <a:spcPts val="0"/>
              </a:spcAft>
              <a:buClr>
                <a:schemeClr val="dk1"/>
              </a:buClr>
              <a:buSzPts val="1800"/>
              <a:buFont typeface="Noto Sans Symbols"/>
              <a:buChar char="▪"/>
            </a:pPr>
            <a:r>
              <a:rPr lang="en-US" sz="2400" b="1" i="0" u="none" strike="noStrike" cap="none">
                <a:solidFill>
                  <a:schemeClr val="dk1"/>
                </a:solidFill>
                <a:latin typeface="Calibri"/>
                <a:ea typeface="Calibri"/>
                <a:cs typeface="Calibri"/>
                <a:sym typeface="Calibri"/>
              </a:rPr>
              <a:t>The following demonstrates ABV vs IBU for IPAs in the Southeast Region</a:t>
            </a:r>
            <a:endParaRPr/>
          </a:p>
          <a:p>
            <a:pPr marL="457200" marR="0" lvl="0" indent="-342900" algn="l" rtl="0">
              <a:lnSpc>
                <a:spcPct val="100000"/>
              </a:lnSpc>
              <a:spcBef>
                <a:spcPts val="0"/>
              </a:spcBef>
              <a:spcAft>
                <a:spcPts val="0"/>
              </a:spcAft>
              <a:buClr>
                <a:schemeClr val="dk1"/>
              </a:buClr>
              <a:buSzPts val="1800"/>
              <a:buFont typeface="Noto Sans Symbols"/>
              <a:buNone/>
            </a:pPr>
            <a:endParaRPr sz="2400" b="1" i="0" u="none" strike="noStrike" cap="none">
              <a:solidFill>
                <a:schemeClr val="dk1"/>
              </a:solidFill>
              <a:latin typeface="Calibri"/>
              <a:ea typeface="Calibri"/>
              <a:cs typeface="Calibri"/>
              <a:sym typeface="Calibri"/>
            </a:endParaRPr>
          </a:p>
          <a:p>
            <a:pPr marL="457200" marR="0" lvl="0" indent="-342900" algn="l" rtl="0">
              <a:lnSpc>
                <a:spcPct val="100000"/>
              </a:lnSpc>
              <a:spcBef>
                <a:spcPts val="0"/>
              </a:spcBef>
              <a:spcAft>
                <a:spcPts val="0"/>
              </a:spcAft>
              <a:buClr>
                <a:schemeClr val="dk1"/>
              </a:buClr>
              <a:buSzPts val="1800"/>
              <a:buFont typeface="Noto Sans Symbols"/>
              <a:buNone/>
            </a:pPr>
            <a:endParaRPr sz="2400" b="1" i="0" u="none" strike="noStrike" cap="none">
              <a:solidFill>
                <a:schemeClr val="dk1"/>
              </a:solidFill>
              <a:latin typeface="Calibri"/>
              <a:ea typeface="Calibri"/>
              <a:cs typeface="Calibri"/>
              <a:sym typeface="Calibri"/>
            </a:endParaRPr>
          </a:p>
          <a:p>
            <a:pPr marL="457200" marR="0" lvl="0" indent="-342900" algn="l" rtl="0">
              <a:lnSpc>
                <a:spcPct val="100000"/>
              </a:lnSpc>
              <a:spcBef>
                <a:spcPts val="0"/>
              </a:spcBef>
              <a:spcAft>
                <a:spcPts val="0"/>
              </a:spcAft>
              <a:buClr>
                <a:schemeClr val="dk1"/>
              </a:buClr>
              <a:buSzPts val="1800"/>
              <a:buFont typeface="Noto Sans Symbols"/>
              <a:buNone/>
            </a:pPr>
            <a:endParaRPr sz="2400" b="1" i="0" u="none" strike="noStrike" cap="none">
              <a:solidFill>
                <a:schemeClr val="dk1"/>
              </a:solidFill>
              <a:latin typeface="Calibri"/>
              <a:ea typeface="Calibri"/>
              <a:cs typeface="Calibri"/>
              <a:sym typeface="Calibri"/>
            </a:endParaRPr>
          </a:p>
          <a:p>
            <a:pPr marL="457200" marR="0" lvl="0" indent="-342900" algn="l" rtl="0">
              <a:lnSpc>
                <a:spcPct val="100000"/>
              </a:lnSpc>
              <a:spcBef>
                <a:spcPts val="0"/>
              </a:spcBef>
              <a:spcAft>
                <a:spcPts val="0"/>
              </a:spcAft>
              <a:buClr>
                <a:schemeClr val="dk1"/>
              </a:buClr>
              <a:buSzPts val="1800"/>
              <a:buFont typeface="Noto Sans Symbols"/>
              <a:buNone/>
            </a:pPr>
            <a:endParaRPr sz="2400" b="1" i="0" u="none" strike="noStrike" cap="none">
              <a:solidFill>
                <a:schemeClr val="dk1"/>
              </a:solidFill>
              <a:latin typeface="Calibri"/>
              <a:ea typeface="Calibri"/>
              <a:cs typeface="Calibri"/>
              <a:sym typeface="Calibri"/>
            </a:endParaRPr>
          </a:p>
          <a:p>
            <a:pPr marL="457200" marR="0" lvl="0" indent="-342900" algn="l" rtl="0">
              <a:lnSpc>
                <a:spcPct val="100000"/>
              </a:lnSpc>
              <a:spcBef>
                <a:spcPts val="0"/>
              </a:spcBef>
              <a:spcAft>
                <a:spcPts val="0"/>
              </a:spcAft>
              <a:buClr>
                <a:schemeClr val="dk1"/>
              </a:buClr>
              <a:buSzPts val="1800"/>
              <a:buFont typeface="Noto Sans Symbols"/>
              <a:buNone/>
            </a:pPr>
            <a:endParaRPr sz="2400" b="1" i="0" u="none" strike="noStrike" cap="none">
              <a:solidFill>
                <a:schemeClr val="dk1"/>
              </a:solidFill>
              <a:latin typeface="Calibri"/>
              <a:ea typeface="Calibri"/>
              <a:cs typeface="Calibri"/>
              <a:sym typeface="Calibri"/>
            </a:endParaRPr>
          </a:p>
          <a:p>
            <a:pPr marL="457200" marR="0" lvl="0" indent="-342900" algn="l" rtl="0">
              <a:lnSpc>
                <a:spcPct val="100000"/>
              </a:lnSpc>
              <a:spcBef>
                <a:spcPts val="0"/>
              </a:spcBef>
              <a:spcAft>
                <a:spcPts val="0"/>
              </a:spcAft>
              <a:buClr>
                <a:schemeClr val="dk1"/>
              </a:buClr>
              <a:buSzPts val="1800"/>
              <a:buFont typeface="Noto Sans Symbols"/>
              <a:buNone/>
            </a:pPr>
            <a:endParaRPr sz="2400" b="1" i="0" u="none" strike="noStrike" cap="none">
              <a:solidFill>
                <a:schemeClr val="dk1"/>
              </a:solidFill>
              <a:latin typeface="Calibri"/>
              <a:ea typeface="Calibri"/>
              <a:cs typeface="Calibri"/>
              <a:sym typeface="Calibri"/>
            </a:endParaRPr>
          </a:p>
          <a:p>
            <a:pPr marL="457200" marR="0" lvl="0" indent="-342900" algn="l" rtl="0">
              <a:lnSpc>
                <a:spcPct val="100000"/>
              </a:lnSpc>
              <a:spcBef>
                <a:spcPts val="0"/>
              </a:spcBef>
              <a:spcAft>
                <a:spcPts val="0"/>
              </a:spcAft>
              <a:buClr>
                <a:schemeClr val="dk1"/>
              </a:buClr>
              <a:buSzPts val="1800"/>
              <a:buFont typeface="Noto Sans Symbols"/>
              <a:buNone/>
            </a:pPr>
            <a:endParaRPr sz="2400" b="1" i="0" u="none" strike="noStrike" cap="none">
              <a:solidFill>
                <a:schemeClr val="dk1"/>
              </a:solidFill>
              <a:latin typeface="Calibri"/>
              <a:ea typeface="Calibri"/>
              <a:cs typeface="Calibri"/>
              <a:sym typeface="Calibri"/>
            </a:endParaRPr>
          </a:p>
          <a:p>
            <a:pPr marL="457200" marR="0" lvl="0" indent="-342900" algn="l" rtl="0">
              <a:lnSpc>
                <a:spcPct val="100000"/>
              </a:lnSpc>
              <a:spcBef>
                <a:spcPts val="0"/>
              </a:spcBef>
              <a:spcAft>
                <a:spcPts val="0"/>
              </a:spcAft>
              <a:buClr>
                <a:schemeClr val="dk1"/>
              </a:buClr>
              <a:buSzPts val="1800"/>
              <a:buFont typeface="Noto Sans Symbols"/>
              <a:buNone/>
            </a:pPr>
            <a:endParaRPr sz="2400" b="1" i="0" u="none" strike="noStrike" cap="none">
              <a:solidFill>
                <a:schemeClr val="dk1"/>
              </a:solidFill>
              <a:latin typeface="Calibri"/>
              <a:ea typeface="Calibri"/>
              <a:cs typeface="Calibri"/>
              <a:sym typeface="Calibri"/>
            </a:endParaRPr>
          </a:p>
          <a:p>
            <a:pPr marL="457200" marR="0" lvl="0" indent="-342900" algn="l" rtl="0">
              <a:lnSpc>
                <a:spcPct val="100000"/>
              </a:lnSpc>
              <a:spcBef>
                <a:spcPts val="0"/>
              </a:spcBef>
              <a:spcAft>
                <a:spcPts val="0"/>
              </a:spcAft>
              <a:buClr>
                <a:schemeClr val="dk1"/>
              </a:buClr>
              <a:buSzPts val="1800"/>
              <a:buFont typeface="Noto Sans Symbols"/>
              <a:buNone/>
            </a:pPr>
            <a:endParaRPr sz="2400" b="1" i="0" u="none" strike="noStrike" cap="none">
              <a:solidFill>
                <a:schemeClr val="dk1"/>
              </a:solidFill>
              <a:latin typeface="Calibri"/>
              <a:ea typeface="Calibri"/>
              <a:cs typeface="Calibri"/>
              <a:sym typeface="Calibri"/>
            </a:endParaRPr>
          </a:p>
          <a:p>
            <a:pPr marL="457200" marR="0" lvl="0" indent="-342900" algn="l" rtl="0">
              <a:lnSpc>
                <a:spcPct val="100000"/>
              </a:lnSpc>
              <a:spcBef>
                <a:spcPts val="0"/>
              </a:spcBef>
              <a:spcAft>
                <a:spcPts val="0"/>
              </a:spcAft>
              <a:buClr>
                <a:schemeClr val="dk1"/>
              </a:buClr>
              <a:buSzPts val="1800"/>
              <a:buFont typeface="Noto Sans Symbols"/>
              <a:buNone/>
            </a:pPr>
            <a:endParaRPr sz="2400" b="1" i="0" u="none" strike="noStrike" cap="none">
              <a:solidFill>
                <a:schemeClr val="dk1"/>
              </a:solidFill>
              <a:latin typeface="Calibri"/>
              <a:ea typeface="Calibri"/>
              <a:cs typeface="Calibri"/>
              <a:sym typeface="Calibri"/>
            </a:endParaRPr>
          </a:p>
          <a:p>
            <a:pPr marL="457200" marR="0" lvl="0" indent="-342900" algn="l" rtl="0">
              <a:lnSpc>
                <a:spcPct val="100000"/>
              </a:lnSpc>
              <a:spcBef>
                <a:spcPts val="0"/>
              </a:spcBef>
              <a:spcAft>
                <a:spcPts val="0"/>
              </a:spcAft>
              <a:buClr>
                <a:schemeClr val="dk1"/>
              </a:buClr>
              <a:buSzPts val="1800"/>
              <a:buFont typeface="Noto Sans Symbols"/>
              <a:buNone/>
            </a:pPr>
            <a:endParaRPr sz="2400" b="1" i="0" u="none" strike="noStrike" cap="none">
              <a:solidFill>
                <a:schemeClr val="dk1"/>
              </a:solidFill>
              <a:latin typeface="Calibri"/>
              <a:ea typeface="Calibri"/>
              <a:cs typeface="Calibri"/>
              <a:sym typeface="Calibri"/>
            </a:endParaRPr>
          </a:p>
          <a:p>
            <a:pPr marL="457200" marR="0" lvl="0" indent="-342900" algn="l" rtl="0">
              <a:lnSpc>
                <a:spcPct val="100000"/>
              </a:lnSpc>
              <a:spcBef>
                <a:spcPts val="0"/>
              </a:spcBef>
              <a:spcAft>
                <a:spcPts val="0"/>
              </a:spcAft>
              <a:buClr>
                <a:schemeClr val="dk1"/>
              </a:buClr>
              <a:buSzPts val="1800"/>
              <a:buFont typeface="Noto Sans Symbols"/>
              <a:buNone/>
            </a:pPr>
            <a:endParaRPr sz="2400" b="1" i="0" u="none" strike="noStrike" cap="none">
              <a:solidFill>
                <a:schemeClr val="dk1"/>
              </a:solidFill>
              <a:latin typeface="Calibri"/>
              <a:ea typeface="Calibri"/>
              <a:cs typeface="Calibri"/>
              <a:sym typeface="Calibri"/>
            </a:endParaRPr>
          </a:p>
          <a:p>
            <a:pPr marL="457200" marR="0" lvl="0" indent="-342900" algn="l" rtl="0">
              <a:lnSpc>
                <a:spcPct val="100000"/>
              </a:lnSpc>
              <a:spcBef>
                <a:spcPts val="0"/>
              </a:spcBef>
              <a:spcAft>
                <a:spcPts val="0"/>
              </a:spcAft>
              <a:buClr>
                <a:schemeClr val="dk1"/>
              </a:buClr>
              <a:buSzPts val="1800"/>
              <a:buFont typeface="Noto Sans Symbols"/>
              <a:buNone/>
            </a:pPr>
            <a:endParaRPr sz="2400" b="1" i="0" u="none" strike="noStrike" cap="none">
              <a:solidFill>
                <a:schemeClr val="dk1"/>
              </a:solidFill>
              <a:latin typeface="Calibri"/>
              <a:ea typeface="Calibri"/>
              <a:cs typeface="Calibri"/>
              <a:sym typeface="Calibri"/>
            </a:endParaRPr>
          </a:p>
          <a:p>
            <a:pPr marL="457200" marR="0" lvl="0" indent="-342900" algn="l" rtl="0">
              <a:lnSpc>
                <a:spcPct val="100000"/>
              </a:lnSpc>
              <a:spcBef>
                <a:spcPts val="0"/>
              </a:spcBef>
              <a:spcAft>
                <a:spcPts val="0"/>
              </a:spcAft>
              <a:buClr>
                <a:schemeClr val="dk1"/>
              </a:buClr>
              <a:buSzPts val="1800"/>
              <a:buFont typeface="Noto Sans Symbols"/>
              <a:buNone/>
            </a:pPr>
            <a:endParaRPr sz="2400" b="1" i="0" u="none" strike="noStrike" cap="none">
              <a:solidFill>
                <a:schemeClr val="dk1"/>
              </a:solidFill>
              <a:latin typeface="Calibri"/>
              <a:ea typeface="Calibri"/>
              <a:cs typeface="Calibri"/>
              <a:sym typeface="Calibri"/>
            </a:endParaRPr>
          </a:p>
          <a:p>
            <a:pPr marL="0" marR="0" lvl="0" indent="0" algn="ctr" rtl="0">
              <a:lnSpc>
                <a:spcPct val="100000"/>
              </a:lnSpc>
              <a:spcBef>
                <a:spcPts val="0"/>
              </a:spcBef>
              <a:spcAft>
                <a:spcPts val="0"/>
              </a:spcAft>
              <a:buNone/>
            </a:pPr>
            <a:r>
              <a:rPr lang="en-US" sz="1200" i="1" u="none" strike="noStrike" cap="none">
                <a:solidFill>
                  <a:schemeClr val="dk1"/>
                </a:solidFill>
                <a:latin typeface="Calibri"/>
                <a:ea typeface="Calibri"/>
                <a:cs typeface="Calibri"/>
                <a:sym typeface="Calibri"/>
              </a:rPr>
              <a:t>Note: Wolf Hills Brewing Company’s Troopers Alley IPA was considered an outlier with an IBU of 135 and removed from the plot</a:t>
            </a:r>
            <a:endParaRPr sz="900" b="0" i="1" u="none" strike="noStrike" cap="none">
              <a:solidFill>
                <a:srgbClr val="000000"/>
              </a:solidFill>
              <a:latin typeface="Arial"/>
              <a:ea typeface="Arial"/>
              <a:cs typeface="Arial"/>
              <a:sym typeface="Arial"/>
            </a:endParaRPr>
          </a:p>
        </p:txBody>
      </p:sp>
      <p:pic>
        <p:nvPicPr>
          <p:cNvPr id="339" name="Google Shape;339;p38"/>
          <p:cNvPicPr preferRelativeResize="0"/>
          <p:nvPr/>
        </p:nvPicPr>
        <p:blipFill rotWithShape="1">
          <a:blip r:embed="rId5">
            <a:alphaModFix/>
          </a:blip>
          <a:srcRect/>
          <a:stretch/>
        </p:blipFill>
        <p:spPr>
          <a:xfrm>
            <a:off x="1901272" y="1442472"/>
            <a:ext cx="8389453" cy="477373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pic>
        <p:nvPicPr>
          <p:cNvPr id="344" name="Google Shape;344;p39"/>
          <p:cNvPicPr preferRelativeResize="0"/>
          <p:nvPr/>
        </p:nvPicPr>
        <p:blipFill rotWithShape="1">
          <a:blip r:embed="rId3">
            <a:alphaModFix/>
          </a:blip>
          <a:srcRect/>
          <a:stretch/>
        </p:blipFill>
        <p:spPr>
          <a:xfrm>
            <a:off x="0" y="3020323"/>
            <a:ext cx="206282" cy="722376"/>
          </a:xfrm>
          <a:prstGeom prst="rect">
            <a:avLst/>
          </a:prstGeom>
          <a:noFill/>
          <a:ln>
            <a:noFill/>
          </a:ln>
        </p:spPr>
      </p:pic>
      <p:sp>
        <p:nvSpPr>
          <p:cNvPr id="345" name="Google Shape;345;p39"/>
          <p:cNvSpPr txBox="1">
            <a:spLocks noGrp="1"/>
          </p:cNvSpPr>
          <p:nvPr>
            <p:ph type="title"/>
          </p:nvPr>
        </p:nvSpPr>
        <p:spPr>
          <a:xfrm>
            <a:off x="838199" y="248575"/>
            <a:ext cx="10515600" cy="749655"/>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None/>
            </a:pPr>
            <a:r>
              <a:rPr lang="en-US" sz="4300" b="1"/>
              <a:t>IPA – King of Craft Beer Styles </a:t>
            </a:r>
            <a:endParaRPr/>
          </a:p>
        </p:txBody>
      </p:sp>
      <p:pic>
        <p:nvPicPr>
          <p:cNvPr id="346" name="Google Shape;346;p39" descr="A red and white logo&#10;&#10;Description automatically generated with low confidence"/>
          <p:cNvPicPr preferRelativeResize="0"/>
          <p:nvPr/>
        </p:nvPicPr>
        <p:blipFill rotWithShape="1">
          <a:blip r:embed="rId4">
            <a:alphaModFix/>
          </a:blip>
          <a:srcRect/>
          <a:stretch/>
        </p:blipFill>
        <p:spPr>
          <a:xfrm>
            <a:off x="9715501" y="5929313"/>
            <a:ext cx="2476499" cy="928687"/>
          </a:xfrm>
          <a:prstGeom prst="rect">
            <a:avLst/>
          </a:prstGeom>
          <a:noFill/>
          <a:ln>
            <a:noFill/>
          </a:ln>
          <a:effectLst>
            <a:outerShdw blurRad="50800" dist="50800" dir="5400000" algn="ctr" rotWithShape="0">
              <a:srgbClr val="000000">
                <a:alpha val="36470"/>
              </a:srgbClr>
            </a:outerShdw>
          </a:effectLst>
        </p:spPr>
      </p:pic>
      <p:sp>
        <p:nvSpPr>
          <p:cNvPr id="347" name="Google Shape;347;p39"/>
          <p:cNvSpPr txBox="1"/>
          <p:nvPr/>
        </p:nvSpPr>
        <p:spPr>
          <a:xfrm>
            <a:off x="730706" y="1574055"/>
            <a:ext cx="6369781" cy="2308284"/>
          </a:xfrm>
          <a:prstGeom prst="rect">
            <a:avLst/>
          </a:prstGeom>
          <a:noFill/>
          <a:ln>
            <a:noFill/>
          </a:ln>
        </p:spPr>
        <p:txBody>
          <a:bodyPr spcFirstLastPara="1" wrap="square" lIns="91425" tIns="45700" rIns="91425" bIns="45700" anchor="t" anchorCtr="0">
            <a:spAutoFit/>
          </a:bodyPr>
          <a:lstStyle/>
          <a:p>
            <a:pPr marL="457200" marR="0" lvl="0" indent="-457200" algn="l" rtl="0">
              <a:lnSpc>
                <a:spcPct val="100000"/>
              </a:lnSpc>
              <a:spcBef>
                <a:spcPts val="0"/>
              </a:spcBef>
              <a:spcAft>
                <a:spcPts val="0"/>
              </a:spcAft>
              <a:buClr>
                <a:schemeClr val="dk1"/>
              </a:buClr>
              <a:buSzPts val="1800"/>
              <a:buFont typeface="Noto Sans Symbols"/>
              <a:buChar char="▪"/>
            </a:pPr>
            <a:r>
              <a:rPr lang="en-US" sz="2400" b="1" dirty="0">
                <a:solidFill>
                  <a:schemeClr val="dk1"/>
                </a:solidFill>
                <a:latin typeface="Calibri"/>
                <a:ea typeface="Calibri"/>
                <a:cs typeface="Calibri"/>
                <a:sym typeface="Calibri"/>
              </a:rPr>
              <a:t>The</a:t>
            </a:r>
            <a:r>
              <a:rPr lang="en-US" sz="2400" b="1" i="0" u="none" strike="noStrike" cap="none" dirty="0">
                <a:solidFill>
                  <a:schemeClr val="dk1"/>
                </a:solidFill>
                <a:latin typeface="Calibri"/>
                <a:ea typeface="Calibri"/>
                <a:cs typeface="Calibri"/>
                <a:sym typeface="Calibri"/>
              </a:rPr>
              <a:t> table shows the median ABV and IBU by state</a:t>
            </a:r>
            <a:endParaRPr dirty="0"/>
          </a:p>
          <a:p>
            <a:pPr marL="457200" marR="0" lvl="0" indent="-342900" algn="l" rtl="0">
              <a:lnSpc>
                <a:spcPct val="100000"/>
              </a:lnSpc>
              <a:spcBef>
                <a:spcPts val="0"/>
              </a:spcBef>
              <a:spcAft>
                <a:spcPts val="0"/>
              </a:spcAft>
              <a:buClr>
                <a:schemeClr val="dk1"/>
              </a:buClr>
              <a:buSzPts val="1800"/>
              <a:buFont typeface="Noto Sans Symbols"/>
              <a:buNone/>
            </a:pPr>
            <a:endParaRPr sz="2400" b="1" i="0" u="none" strike="noStrike" cap="none" dirty="0">
              <a:solidFill>
                <a:schemeClr val="dk1"/>
              </a:solidFill>
              <a:latin typeface="Calibri"/>
              <a:ea typeface="Calibri"/>
              <a:cs typeface="Calibri"/>
              <a:sym typeface="Calibri"/>
            </a:endParaRPr>
          </a:p>
          <a:p>
            <a:pPr marL="457200" marR="0" lvl="0" indent="-457200" algn="l" rtl="0">
              <a:lnSpc>
                <a:spcPct val="100000"/>
              </a:lnSpc>
              <a:spcBef>
                <a:spcPts val="0"/>
              </a:spcBef>
              <a:spcAft>
                <a:spcPts val="0"/>
              </a:spcAft>
              <a:buClr>
                <a:schemeClr val="dk1"/>
              </a:buClr>
              <a:buSzPts val="1800"/>
              <a:buFont typeface="Noto Sans Symbols"/>
              <a:buChar char="▪"/>
            </a:pPr>
            <a:r>
              <a:rPr lang="en-US" sz="2400" b="1" i="0" u="none" strike="noStrike" cap="none" dirty="0">
                <a:solidFill>
                  <a:schemeClr val="dk1"/>
                </a:solidFill>
                <a:latin typeface="Calibri"/>
                <a:ea typeface="Calibri"/>
                <a:cs typeface="Calibri"/>
                <a:sym typeface="Calibri"/>
              </a:rPr>
              <a:t>The overall median ABV is 0.07</a:t>
            </a:r>
            <a:endParaRPr dirty="0"/>
          </a:p>
          <a:p>
            <a:pPr marL="457200" marR="0" lvl="0" indent="-342900" algn="l" rtl="0">
              <a:lnSpc>
                <a:spcPct val="100000"/>
              </a:lnSpc>
              <a:spcBef>
                <a:spcPts val="0"/>
              </a:spcBef>
              <a:spcAft>
                <a:spcPts val="0"/>
              </a:spcAft>
              <a:buClr>
                <a:schemeClr val="dk1"/>
              </a:buClr>
              <a:buSzPts val="1800"/>
              <a:buFont typeface="Noto Sans Symbols"/>
              <a:buNone/>
            </a:pPr>
            <a:endParaRPr sz="2400" b="1" i="0" u="none" strike="noStrike" cap="none" dirty="0">
              <a:solidFill>
                <a:schemeClr val="dk1"/>
              </a:solidFill>
              <a:latin typeface="Calibri"/>
              <a:ea typeface="Calibri"/>
              <a:cs typeface="Calibri"/>
              <a:sym typeface="Calibri"/>
            </a:endParaRPr>
          </a:p>
          <a:p>
            <a:pPr marL="457200" marR="0" lvl="0" indent="-457200" algn="l" rtl="0">
              <a:lnSpc>
                <a:spcPct val="100000"/>
              </a:lnSpc>
              <a:spcBef>
                <a:spcPts val="0"/>
              </a:spcBef>
              <a:spcAft>
                <a:spcPts val="0"/>
              </a:spcAft>
              <a:buClr>
                <a:schemeClr val="dk1"/>
              </a:buClr>
              <a:buSzPts val="1800"/>
              <a:buFont typeface="Noto Sans Symbols"/>
              <a:buChar char="▪"/>
            </a:pPr>
            <a:r>
              <a:rPr lang="en-US" sz="2400" b="1" i="0" u="none" strike="noStrike" cap="none" dirty="0">
                <a:solidFill>
                  <a:schemeClr val="dk1"/>
                </a:solidFill>
                <a:latin typeface="Calibri"/>
                <a:ea typeface="Calibri"/>
                <a:cs typeface="Calibri"/>
                <a:sym typeface="Calibri"/>
              </a:rPr>
              <a:t>The overall median IBU is 65</a:t>
            </a:r>
            <a:endParaRPr sz="1400" b="0" i="0" u="none" strike="noStrike" cap="none" dirty="0">
              <a:solidFill>
                <a:srgbClr val="000000"/>
              </a:solidFill>
              <a:latin typeface="Arial"/>
              <a:ea typeface="Arial"/>
              <a:cs typeface="Arial"/>
              <a:sym typeface="Arial"/>
            </a:endParaRPr>
          </a:p>
        </p:txBody>
      </p:sp>
      <p:pic>
        <p:nvPicPr>
          <p:cNvPr id="348" name="Google Shape;348;p39"/>
          <p:cNvPicPr preferRelativeResize="0"/>
          <p:nvPr/>
        </p:nvPicPr>
        <p:blipFill rotWithShape="1">
          <a:blip r:embed="rId5">
            <a:alphaModFix/>
          </a:blip>
          <a:srcRect r="1227"/>
          <a:stretch/>
        </p:blipFill>
        <p:spPr>
          <a:xfrm>
            <a:off x="7624911" y="1574055"/>
            <a:ext cx="3728888" cy="3357174"/>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pic>
        <p:nvPicPr>
          <p:cNvPr id="353" name="Google Shape;353;gfaa44ac42d_0_13"/>
          <p:cNvPicPr preferRelativeResize="0"/>
          <p:nvPr/>
        </p:nvPicPr>
        <p:blipFill rotWithShape="1">
          <a:blip r:embed="rId3">
            <a:alphaModFix/>
          </a:blip>
          <a:srcRect/>
          <a:stretch/>
        </p:blipFill>
        <p:spPr>
          <a:xfrm>
            <a:off x="0" y="3020323"/>
            <a:ext cx="206282" cy="722376"/>
          </a:xfrm>
          <a:prstGeom prst="rect">
            <a:avLst/>
          </a:prstGeom>
          <a:noFill/>
          <a:ln>
            <a:noFill/>
          </a:ln>
        </p:spPr>
      </p:pic>
      <p:pic>
        <p:nvPicPr>
          <p:cNvPr id="354" name="Google Shape;354;gfaa44ac42d_0_13"/>
          <p:cNvPicPr preferRelativeResize="0"/>
          <p:nvPr/>
        </p:nvPicPr>
        <p:blipFill>
          <a:blip r:embed="rId4">
            <a:alphaModFix/>
          </a:blip>
          <a:stretch>
            <a:fillRect/>
          </a:stretch>
        </p:blipFill>
        <p:spPr>
          <a:xfrm>
            <a:off x="1493794" y="435275"/>
            <a:ext cx="9204420" cy="5892485"/>
          </a:xfrm>
          <a:prstGeom prst="rect">
            <a:avLst/>
          </a:prstGeom>
          <a:noFill/>
          <a:ln>
            <a:noFill/>
          </a:ln>
        </p:spPr>
      </p:pic>
      <p:pic>
        <p:nvPicPr>
          <p:cNvPr id="355" name="Google Shape;355;gfaa44ac42d_0_13" descr="A red and white logo&#10;&#10;Description automatically generated with low confidence"/>
          <p:cNvPicPr preferRelativeResize="0"/>
          <p:nvPr/>
        </p:nvPicPr>
        <p:blipFill rotWithShape="1">
          <a:blip r:embed="rId5">
            <a:alphaModFix/>
          </a:blip>
          <a:srcRect/>
          <a:stretch/>
        </p:blipFill>
        <p:spPr>
          <a:xfrm>
            <a:off x="9715501" y="5929313"/>
            <a:ext cx="2476500" cy="928688"/>
          </a:xfrm>
          <a:prstGeom prst="rect">
            <a:avLst/>
          </a:prstGeom>
          <a:noFill/>
          <a:ln>
            <a:noFill/>
          </a:ln>
          <a:effectLst>
            <a:outerShdw blurRad="50800" dist="50800" dir="5400000" algn="ctr" rotWithShape="0">
              <a:srgbClr val="000000">
                <a:alpha val="36860"/>
              </a:srgbClr>
            </a:outerShdw>
          </a:effec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19"/>
          <p:cNvSpPr txBox="1">
            <a:spLocks noGrp="1"/>
          </p:cNvSpPr>
          <p:nvPr>
            <p:ph type="title"/>
          </p:nvPr>
        </p:nvSpPr>
        <p:spPr>
          <a:xfrm>
            <a:off x="599722" y="2544145"/>
            <a:ext cx="10992556" cy="1769710"/>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90000"/>
              </a:lnSpc>
              <a:spcBef>
                <a:spcPts val="0"/>
              </a:spcBef>
              <a:spcAft>
                <a:spcPts val="0"/>
              </a:spcAft>
              <a:buClr>
                <a:schemeClr val="dk1"/>
              </a:buClr>
              <a:buSzPct val="100000"/>
              <a:buFont typeface="Calibri"/>
              <a:buNone/>
            </a:pPr>
            <a:r>
              <a:rPr lang="en-US" sz="4800" b="1"/>
              <a:t>Breweries per US State</a:t>
            </a:r>
            <a:br>
              <a:rPr lang="en-US" sz="4800" b="1">
                <a:latin typeface="Calibri"/>
                <a:ea typeface="Calibri"/>
                <a:cs typeface="Calibri"/>
                <a:sym typeface="Calibri"/>
              </a:rPr>
            </a:br>
            <a:br>
              <a:rPr lang="en-US" sz="4800" b="1">
                <a:latin typeface="Calibri"/>
                <a:ea typeface="Calibri"/>
                <a:cs typeface="Calibri"/>
                <a:sym typeface="Calibri"/>
              </a:rPr>
            </a:br>
            <a:r>
              <a:rPr lang="en-US" sz="4800" i="1">
                <a:latin typeface="Calibri"/>
                <a:ea typeface="Calibri"/>
                <a:cs typeface="Calibri"/>
                <a:sym typeface="Calibri"/>
              </a:rPr>
              <a:t>The Number of Breweries </a:t>
            </a:r>
            <a:br>
              <a:rPr lang="en-US" sz="4800" i="1">
                <a:latin typeface="Calibri"/>
                <a:ea typeface="Calibri"/>
                <a:cs typeface="Calibri"/>
                <a:sym typeface="Calibri"/>
              </a:rPr>
            </a:br>
            <a:r>
              <a:rPr lang="en-US" sz="4800" i="1">
                <a:latin typeface="Calibri"/>
                <a:ea typeface="Calibri"/>
                <a:cs typeface="Calibri"/>
                <a:sym typeface="Calibri"/>
              </a:rPr>
              <a:t>In Every US State</a:t>
            </a:r>
            <a:endParaRPr/>
          </a:p>
        </p:txBody>
      </p:sp>
      <p:pic>
        <p:nvPicPr>
          <p:cNvPr id="108" name="Google Shape;108;p19" descr="A red and white logo&#10;&#10;Description automatically generated with low confidence"/>
          <p:cNvPicPr preferRelativeResize="0"/>
          <p:nvPr/>
        </p:nvPicPr>
        <p:blipFill rotWithShape="1">
          <a:blip r:embed="rId3">
            <a:alphaModFix/>
          </a:blip>
          <a:srcRect/>
          <a:stretch/>
        </p:blipFill>
        <p:spPr>
          <a:xfrm>
            <a:off x="9715501" y="5929313"/>
            <a:ext cx="2476499" cy="928687"/>
          </a:xfrm>
          <a:prstGeom prst="rect">
            <a:avLst/>
          </a:prstGeom>
          <a:noFill/>
          <a:ln>
            <a:noFill/>
          </a:ln>
          <a:effectLst>
            <a:outerShdw blurRad="50800" dist="50800" dir="5400000" algn="ctr" rotWithShape="0">
              <a:srgbClr val="000000">
                <a:alpha val="36078"/>
              </a:srgbClr>
            </a:outerShdw>
          </a:effectLst>
        </p:spPr>
      </p:pic>
      <p:pic>
        <p:nvPicPr>
          <p:cNvPr id="109" name="Google Shape;109;p19"/>
          <p:cNvPicPr preferRelativeResize="0"/>
          <p:nvPr/>
        </p:nvPicPr>
        <p:blipFill rotWithShape="1">
          <a:blip r:embed="rId4">
            <a:alphaModFix/>
          </a:blip>
          <a:srcRect/>
          <a:stretch/>
        </p:blipFill>
        <p:spPr>
          <a:xfrm>
            <a:off x="0" y="3020323"/>
            <a:ext cx="206282" cy="722376"/>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Shape 359"/>
        <p:cNvGrpSpPr/>
        <p:nvPr/>
      </p:nvGrpSpPr>
      <p:grpSpPr>
        <a:xfrm>
          <a:off x="0" y="0"/>
          <a:ext cx="0" cy="0"/>
          <a:chOff x="0" y="0"/>
          <a:chExt cx="0" cy="0"/>
        </a:xfrm>
      </p:grpSpPr>
      <p:pic>
        <p:nvPicPr>
          <p:cNvPr id="360" name="Google Shape;360;p36"/>
          <p:cNvPicPr preferRelativeResize="0"/>
          <p:nvPr/>
        </p:nvPicPr>
        <p:blipFill rotWithShape="1">
          <a:blip r:embed="rId3">
            <a:alphaModFix/>
          </a:blip>
          <a:srcRect/>
          <a:stretch/>
        </p:blipFill>
        <p:spPr>
          <a:xfrm>
            <a:off x="0" y="3020323"/>
            <a:ext cx="206282" cy="722376"/>
          </a:xfrm>
          <a:prstGeom prst="rect">
            <a:avLst/>
          </a:prstGeom>
          <a:noFill/>
          <a:ln>
            <a:noFill/>
          </a:ln>
        </p:spPr>
      </p:pic>
      <p:sp>
        <p:nvSpPr>
          <p:cNvPr id="361" name="Google Shape;361;p3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None/>
            </a:pPr>
            <a:r>
              <a:rPr lang="en-US" sz="4300" b="1"/>
              <a:t>Recommendation: Pulling it all Together</a:t>
            </a:r>
            <a:endParaRPr/>
          </a:p>
        </p:txBody>
      </p:sp>
      <p:sp>
        <p:nvSpPr>
          <p:cNvPr id="362" name="Google Shape;362;p36"/>
          <p:cNvSpPr txBox="1"/>
          <p:nvPr/>
        </p:nvSpPr>
        <p:spPr>
          <a:xfrm>
            <a:off x="526867" y="1357735"/>
            <a:ext cx="11138263" cy="5078273"/>
          </a:xfrm>
          <a:prstGeom prst="rect">
            <a:avLst/>
          </a:prstGeom>
          <a:noFill/>
          <a:ln>
            <a:noFill/>
          </a:ln>
        </p:spPr>
        <p:txBody>
          <a:bodyPr spcFirstLastPara="1" wrap="square" lIns="91425" tIns="45700" rIns="91425" bIns="45700" anchor="t" anchorCtr="0">
            <a:spAutoFit/>
          </a:bodyPr>
          <a:lstStyle/>
          <a:p>
            <a:pPr marL="457200" marR="0" lvl="0" indent="-457200" algn="l" rtl="0">
              <a:lnSpc>
                <a:spcPct val="150000"/>
              </a:lnSpc>
              <a:spcBef>
                <a:spcPts val="0"/>
              </a:spcBef>
              <a:spcAft>
                <a:spcPts val="0"/>
              </a:spcAft>
              <a:buClr>
                <a:schemeClr val="dk1"/>
              </a:buClr>
              <a:buSzPts val="1800"/>
              <a:buFont typeface="Noto Sans Symbols"/>
              <a:buChar char="▪"/>
            </a:pPr>
            <a:r>
              <a:rPr lang="en-US" sz="2400" b="1" i="0" u="none" strike="noStrike" cap="none" dirty="0">
                <a:solidFill>
                  <a:schemeClr val="dk1"/>
                </a:solidFill>
                <a:latin typeface="Calibri"/>
                <a:ea typeface="Calibri"/>
                <a:cs typeface="Calibri"/>
                <a:sym typeface="Calibri"/>
              </a:rPr>
              <a:t>Population is growing rapidly in the Southeast region</a:t>
            </a:r>
            <a:endParaRPr sz="1400" b="0" i="0" u="none" strike="noStrike" cap="none" dirty="0">
              <a:solidFill>
                <a:srgbClr val="000000"/>
              </a:solidFill>
              <a:latin typeface="Arial"/>
              <a:ea typeface="Arial"/>
              <a:cs typeface="Arial"/>
              <a:sym typeface="Arial"/>
            </a:endParaRPr>
          </a:p>
          <a:p>
            <a:pPr marL="457200" marR="0" lvl="0" indent="-457200" algn="l" rtl="0">
              <a:lnSpc>
                <a:spcPct val="150000"/>
              </a:lnSpc>
              <a:spcBef>
                <a:spcPts val="0"/>
              </a:spcBef>
              <a:spcAft>
                <a:spcPts val="0"/>
              </a:spcAft>
              <a:buClr>
                <a:schemeClr val="dk1"/>
              </a:buClr>
              <a:buSzPts val="1800"/>
              <a:buFont typeface="Noto Sans Symbols"/>
              <a:buChar char="▪"/>
            </a:pPr>
            <a:r>
              <a:rPr lang="en-US" sz="2400" b="1" i="0" u="none" strike="noStrike" cap="none" dirty="0">
                <a:solidFill>
                  <a:schemeClr val="dk1"/>
                </a:solidFill>
                <a:latin typeface="Calibri"/>
                <a:ea typeface="Calibri"/>
                <a:cs typeface="Calibri"/>
                <a:sym typeface="Calibri"/>
              </a:rPr>
              <a:t>Southeast states are business-friendly, with lower Corporate tax rates</a:t>
            </a:r>
            <a:endParaRPr sz="2400" b="1" i="0" u="none" strike="noStrike" cap="none" dirty="0">
              <a:solidFill>
                <a:schemeClr val="dk1"/>
              </a:solidFill>
              <a:latin typeface="Calibri"/>
              <a:ea typeface="Calibri"/>
              <a:cs typeface="Calibri"/>
              <a:sym typeface="Calibri"/>
            </a:endParaRPr>
          </a:p>
          <a:p>
            <a:pPr marL="457200" marR="0" lvl="0" indent="-457200" algn="l" rtl="0">
              <a:lnSpc>
                <a:spcPct val="150000"/>
              </a:lnSpc>
              <a:spcBef>
                <a:spcPts val="0"/>
              </a:spcBef>
              <a:spcAft>
                <a:spcPts val="0"/>
              </a:spcAft>
              <a:buClr>
                <a:schemeClr val="dk1"/>
              </a:buClr>
              <a:buSzPts val="1800"/>
              <a:buFont typeface="Noto Sans Symbols"/>
              <a:buChar char="▪"/>
            </a:pPr>
            <a:r>
              <a:rPr lang="en-US" sz="2400" b="1" i="0" u="none" strike="noStrike" cap="none" dirty="0">
                <a:solidFill>
                  <a:schemeClr val="dk1"/>
                </a:solidFill>
                <a:latin typeface="Calibri"/>
                <a:ea typeface="Calibri"/>
                <a:cs typeface="Calibri"/>
                <a:sym typeface="Calibri"/>
              </a:rPr>
              <a:t>Georgia and Florida have a high volume of beer (bottles &amp; cans) </a:t>
            </a:r>
            <a:endParaRPr sz="1400" b="0" i="0" u="none" strike="noStrike" cap="none" dirty="0">
              <a:solidFill>
                <a:srgbClr val="000000"/>
              </a:solidFill>
              <a:latin typeface="Arial"/>
              <a:ea typeface="Arial"/>
              <a:cs typeface="Arial"/>
              <a:sym typeface="Arial"/>
            </a:endParaRPr>
          </a:p>
          <a:p>
            <a:pPr marL="457200" marR="0" lvl="0" indent="-457200" algn="l" rtl="0">
              <a:lnSpc>
                <a:spcPct val="150000"/>
              </a:lnSpc>
              <a:spcBef>
                <a:spcPts val="0"/>
              </a:spcBef>
              <a:spcAft>
                <a:spcPts val="0"/>
              </a:spcAft>
              <a:buClr>
                <a:schemeClr val="dk1"/>
              </a:buClr>
              <a:buSzPts val="1800"/>
              <a:buFont typeface="Noto Sans Symbols"/>
              <a:buChar char="▪"/>
            </a:pPr>
            <a:r>
              <a:rPr lang="en-US" sz="2400" b="1" i="0" u="none" strike="noStrike" cap="none" dirty="0">
                <a:solidFill>
                  <a:schemeClr val="dk1"/>
                </a:solidFill>
                <a:latin typeface="Calibri"/>
                <a:ea typeface="Calibri"/>
                <a:cs typeface="Calibri"/>
                <a:sym typeface="Calibri"/>
              </a:rPr>
              <a:t>IPAs are a popular and growing segment within the Craft Beer industry</a:t>
            </a:r>
            <a:endParaRPr sz="1400" b="0" i="0" u="none" strike="noStrike" cap="none" dirty="0">
              <a:solidFill>
                <a:srgbClr val="000000"/>
              </a:solidFill>
              <a:latin typeface="Arial"/>
              <a:ea typeface="Arial"/>
              <a:cs typeface="Arial"/>
              <a:sym typeface="Arial"/>
            </a:endParaRPr>
          </a:p>
          <a:p>
            <a:pPr marL="457200" marR="0" lvl="0" indent="-457200" algn="l" rtl="0">
              <a:lnSpc>
                <a:spcPct val="150000"/>
              </a:lnSpc>
              <a:spcBef>
                <a:spcPts val="0"/>
              </a:spcBef>
              <a:spcAft>
                <a:spcPts val="0"/>
              </a:spcAft>
              <a:buClr>
                <a:schemeClr val="dk1"/>
              </a:buClr>
              <a:buSzPts val="1800"/>
              <a:buFont typeface="Noto Sans Symbols"/>
              <a:buChar char="▪"/>
            </a:pPr>
            <a:r>
              <a:rPr lang="en-US" sz="2400" b="1" i="0" u="none" strike="noStrike" cap="none" dirty="0">
                <a:solidFill>
                  <a:schemeClr val="dk1"/>
                </a:solidFill>
                <a:latin typeface="Calibri"/>
                <a:ea typeface="Calibri"/>
                <a:cs typeface="Calibri"/>
                <a:sym typeface="Calibri"/>
              </a:rPr>
              <a:t>Budweiser has existing breweries in Georgia &amp; Florida today</a:t>
            </a:r>
            <a:endParaRPr sz="1400" b="0" i="0" u="none" strike="noStrike" cap="none" dirty="0">
              <a:solidFill>
                <a:srgbClr val="000000"/>
              </a:solidFill>
              <a:latin typeface="Arial"/>
              <a:ea typeface="Arial"/>
              <a:cs typeface="Arial"/>
              <a:sym typeface="Arial"/>
            </a:endParaRPr>
          </a:p>
          <a:p>
            <a:pPr marL="457200" marR="0" lvl="0" indent="-457200" algn="l" rtl="0">
              <a:lnSpc>
                <a:spcPct val="150000"/>
              </a:lnSpc>
              <a:spcBef>
                <a:spcPts val="0"/>
              </a:spcBef>
              <a:spcAft>
                <a:spcPts val="0"/>
              </a:spcAft>
              <a:buClr>
                <a:schemeClr val="dk1"/>
              </a:buClr>
              <a:buSzPts val="1800"/>
              <a:buFont typeface="Noto Sans Symbols"/>
              <a:buChar char="▪"/>
            </a:pPr>
            <a:r>
              <a:rPr lang="en-US" sz="2400" b="1" i="0" u="none" strike="noStrike" cap="none" dirty="0">
                <a:solidFill>
                  <a:schemeClr val="dk1"/>
                </a:solidFill>
                <a:latin typeface="Calibri"/>
                <a:ea typeface="Calibri"/>
                <a:cs typeface="Calibri"/>
                <a:sym typeface="Calibri"/>
              </a:rPr>
              <a:t>Budweiser currently produces some IPAs, options are lacking in the SE</a:t>
            </a:r>
            <a:endParaRPr sz="1400" b="0" i="0" u="none" strike="noStrike" cap="none" dirty="0">
              <a:solidFill>
                <a:srgbClr val="000000"/>
              </a:solidFill>
              <a:latin typeface="Arial"/>
              <a:ea typeface="Arial"/>
              <a:cs typeface="Arial"/>
              <a:sym typeface="Arial"/>
            </a:endParaRPr>
          </a:p>
          <a:p>
            <a:pPr marL="457200" marR="0" lvl="0" indent="-457200" algn="l" rtl="0">
              <a:lnSpc>
                <a:spcPct val="150000"/>
              </a:lnSpc>
              <a:spcBef>
                <a:spcPts val="0"/>
              </a:spcBef>
              <a:spcAft>
                <a:spcPts val="0"/>
              </a:spcAft>
              <a:buClr>
                <a:schemeClr val="dk1"/>
              </a:buClr>
              <a:buSzPts val="1800"/>
              <a:buFont typeface="Noto Sans Symbols"/>
              <a:buChar char="▪"/>
            </a:pPr>
            <a:r>
              <a:rPr lang="en-US" sz="2400" b="1" i="0" u="sng" strike="noStrike" cap="none" dirty="0">
                <a:solidFill>
                  <a:schemeClr val="dk1"/>
                </a:solidFill>
                <a:latin typeface="Calibri"/>
                <a:ea typeface="Calibri"/>
                <a:cs typeface="Calibri"/>
                <a:sym typeface="Calibri"/>
              </a:rPr>
              <a:t>Combine existing synergies, take advantage of regional advantages</a:t>
            </a:r>
            <a:r>
              <a:rPr lang="en-US" sz="2400" b="1" i="0" u="none" strike="noStrike" cap="none" dirty="0">
                <a:solidFill>
                  <a:schemeClr val="dk1"/>
                </a:solidFill>
                <a:latin typeface="Calibri"/>
                <a:ea typeface="Calibri"/>
                <a:cs typeface="Calibri"/>
                <a:sym typeface="Calibri"/>
              </a:rPr>
              <a:t>: Expand IPA production in Georgia and/or Florida to market to the Southeast region…and beyond</a:t>
            </a:r>
            <a:endParaRPr sz="1400" b="0" i="0" u="none" strike="noStrike" cap="none" dirty="0">
              <a:solidFill>
                <a:srgbClr val="000000"/>
              </a:solidFill>
              <a:latin typeface="Arial"/>
              <a:ea typeface="Arial"/>
              <a:cs typeface="Arial"/>
              <a:sym typeface="Arial"/>
            </a:endParaRPr>
          </a:p>
        </p:txBody>
      </p:sp>
      <p:pic>
        <p:nvPicPr>
          <p:cNvPr id="363" name="Google Shape;363;p36" descr="A red and white logo&#10;&#10;Description automatically generated with low confidence"/>
          <p:cNvPicPr preferRelativeResize="0"/>
          <p:nvPr/>
        </p:nvPicPr>
        <p:blipFill rotWithShape="1">
          <a:blip r:embed="rId4">
            <a:alphaModFix/>
          </a:blip>
          <a:srcRect/>
          <a:stretch/>
        </p:blipFill>
        <p:spPr>
          <a:xfrm>
            <a:off x="9715501" y="5929313"/>
            <a:ext cx="2476499" cy="928687"/>
          </a:xfrm>
          <a:prstGeom prst="rect">
            <a:avLst/>
          </a:prstGeom>
          <a:noFill/>
          <a:ln>
            <a:noFill/>
          </a:ln>
          <a:effectLst>
            <a:outerShdw blurRad="50800" dist="50800" dir="5400000" algn="ctr" rotWithShape="0">
              <a:srgbClr val="000000">
                <a:alpha val="36078"/>
              </a:srgbClr>
            </a:outerShdw>
          </a:effec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67"/>
        <p:cNvGrpSpPr/>
        <p:nvPr/>
      </p:nvGrpSpPr>
      <p:grpSpPr>
        <a:xfrm>
          <a:off x="0" y="0"/>
          <a:ext cx="0" cy="0"/>
          <a:chOff x="0" y="0"/>
          <a:chExt cx="0" cy="0"/>
        </a:xfrm>
      </p:grpSpPr>
      <p:sp>
        <p:nvSpPr>
          <p:cNvPr id="368" name="Google Shape;368;p29"/>
          <p:cNvSpPr/>
          <p:nvPr/>
        </p:nvSpPr>
        <p:spPr>
          <a:xfrm>
            <a:off x="0" y="0"/>
            <a:ext cx="12191999" cy="685736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69" name="Google Shape;369;p29"/>
          <p:cNvSpPr txBox="1">
            <a:spLocks noGrp="1"/>
          </p:cNvSpPr>
          <p:nvPr>
            <p:ph type="title"/>
          </p:nvPr>
        </p:nvSpPr>
        <p:spPr>
          <a:xfrm>
            <a:off x="922666" y="2598036"/>
            <a:ext cx="5744188" cy="1661292"/>
          </a:xfrm>
          <a:prstGeom prst="rect">
            <a:avLst/>
          </a:prstGeom>
          <a:noFill/>
          <a:ln>
            <a:noFill/>
          </a:ln>
        </p:spPr>
        <p:txBody>
          <a:bodyPr spcFirstLastPara="1" wrap="square" lIns="91425" tIns="45700" rIns="91425" bIns="45700" anchor="t" anchorCtr="0">
            <a:normAutofit fontScale="90000"/>
          </a:bodyPr>
          <a:lstStyle/>
          <a:p>
            <a:pPr marL="0" lvl="0" indent="0" algn="ctr" rtl="0">
              <a:lnSpc>
                <a:spcPct val="90000"/>
              </a:lnSpc>
              <a:spcBef>
                <a:spcPts val="0"/>
              </a:spcBef>
              <a:spcAft>
                <a:spcPts val="0"/>
              </a:spcAft>
              <a:buSzPct val="100000"/>
              <a:buNone/>
            </a:pPr>
            <a:r>
              <a:rPr lang="en-US" sz="4000" b="1">
                <a:solidFill>
                  <a:schemeClr val="dk1"/>
                </a:solidFill>
                <a:latin typeface="Arial"/>
                <a:ea typeface="Arial"/>
                <a:cs typeface="Arial"/>
                <a:sym typeface="Arial"/>
              </a:rPr>
              <a:t>Thank you for your time!</a:t>
            </a:r>
            <a:br>
              <a:rPr lang="en-US" sz="4000" b="1">
                <a:solidFill>
                  <a:schemeClr val="dk1"/>
                </a:solidFill>
                <a:latin typeface="Arial"/>
                <a:ea typeface="Arial"/>
                <a:cs typeface="Arial"/>
                <a:sym typeface="Arial"/>
              </a:rPr>
            </a:br>
            <a:br>
              <a:rPr lang="en-US" sz="3600" b="1">
                <a:solidFill>
                  <a:schemeClr val="dk1"/>
                </a:solidFill>
                <a:latin typeface="Arial"/>
                <a:ea typeface="Arial"/>
                <a:cs typeface="Arial"/>
                <a:sym typeface="Arial"/>
              </a:rPr>
            </a:br>
            <a:r>
              <a:rPr lang="en-US" sz="3600" i="1">
                <a:solidFill>
                  <a:schemeClr val="dk1"/>
                </a:solidFill>
                <a:latin typeface="Arial"/>
                <a:ea typeface="Arial"/>
                <a:cs typeface="Arial"/>
                <a:sym typeface="Arial"/>
              </a:rPr>
              <a:t>Questions?</a:t>
            </a:r>
            <a:br>
              <a:rPr lang="en-US" sz="3000" i="1">
                <a:solidFill>
                  <a:schemeClr val="dk1"/>
                </a:solidFill>
                <a:latin typeface="Arial"/>
                <a:ea typeface="Arial"/>
                <a:cs typeface="Arial"/>
                <a:sym typeface="Arial"/>
              </a:rPr>
            </a:br>
            <a:br>
              <a:rPr lang="en-US" sz="3000" b="1">
                <a:solidFill>
                  <a:schemeClr val="dk1"/>
                </a:solidFill>
                <a:latin typeface="Arial"/>
                <a:ea typeface="Arial"/>
                <a:cs typeface="Arial"/>
                <a:sym typeface="Arial"/>
              </a:rPr>
            </a:br>
            <a:endParaRPr sz="2000" i="1">
              <a:solidFill>
                <a:schemeClr val="dk1"/>
              </a:solidFill>
              <a:latin typeface="Arial"/>
              <a:ea typeface="Arial"/>
              <a:cs typeface="Arial"/>
              <a:sym typeface="Arial"/>
            </a:endParaRPr>
          </a:p>
        </p:txBody>
      </p:sp>
      <p:grpSp>
        <p:nvGrpSpPr>
          <p:cNvPr id="370" name="Google Shape;370;p29"/>
          <p:cNvGrpSpPr/>
          <p:nvPr/>
        </p:nvGrpSpPr>
        <p:grpSpPr>
          <a:xfrm>
            <a:off x="0" y="3048031"/>
            <a:ext cx="731521" cy="673460"/>
            <a:chOff x="3940602" y="308034"/>
            <a:chExt cx="2116791" cy="3428999"/>
          </a:xfrm>
        </p:grpSpPr>
        <p:sp>
          <p:nvSpPr>
            <p:cNvPr id="371" name="Google Shape;371;p29"/>
            <p:cNvSpPr/>
            <p:nvPr/>
          </p:nvSpPr>
          <p:spPr>
            <a:xfrm>
              <a:off x="3940602" y="308034"/>
              <a:ext cx="566743" cy="342899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72" name="Google Shape;372;p29"/>
            <p:cNvSpPr/>
            <p:nvPr/>
          </p:nvSpPr>
          <p:spPr>
            <a:xfrm>
              <a:off x="4715626" y="308034"/>
              <a:ext cx="566743" cy="342899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73" name="Google Shape;373;p29"/>
            <p:cNvSpPr/>
            <p:nvPr/>
          </p:nvSpPr>
          <p:spPr>
            <a:xfrm>
              <a:off x="5490650" y="308034"/>
              <a:ext cx="566743" cy="342899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sp>
        <p:nvSpPr>
          <p:cNvPr id="374" name="Google Shape;374;p29"/>
          <p:cNvSpPr/>
          <p:nvPr/>
        </p:nvSpPr>
        <p:spPr>
          <a:xfrm flipH="1">
            <a:off x="10697670" y="0"/>
            <a:ext cx="1494330" cy="68580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75" name="Google Shape;375;p29"/>
          <p:cNvSpPr/>
          <p:nvPr/>
        </p:nvSpPr>
        <p:spPr>
          <a:xfrm>
            <a:off x="6858000" y="257770"/>
            <a:ext cx="4837176" cy="2979964"/>
          </a:xfrm>
          <a:prstGeom prst="rect">
            <a:avLst/>
          </a:prstGeom>
          <a:solidFill>
            <a:schemeClr val="lt1"/>
          </a:solidFill>
          <a:ln>
            <a:noFill/>
          </a:ln>
          <a:effectLst>
            <a:outerShdw blurRad="139700" dist="127000" dir="5400000" algn="t" rotWithShape="0">
              <a:srgbClr val="000000">
                <a:alpha val="1411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76" name="Google Shape;376;p29"/>
          <p:cNvSpPr/>
          <p:nvPr/>
        </p:nvSpPr>
        <p:spPr>
          <a:xfrm>
            <a:off x="6858000" y="3462252"/>
            <a:ext cx="4837176" cy="2979964"/>
          </a:xfrm>
          <a:prstGeom prst="rect">
            <a:avLst/>
          </a:prstGeom>
          <a:solidFill>
            <a:schemeClr val="lt1"/>
          </a:solidFill>
          <a:ln>
            <a:noFill/>
          </a:ln>
          <a:effectLst>
            <a:outerShdw blurRad="139700" dist="127000" dir="5400000" algn="t" rotWithShape="0">
              <a:srgbClr val="000000">
                <a:alpha val="1411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377" name="Google Shape;377;p29" descr="A red and white logo&#10;&#10;Description automatically generated with low confidence"/>
          <p:cNvPicPr preferRelativeResize="0"/>
          <p:nvPr/>
        </p:nvPicPr>
        <p:blipFill rotWithShape="1">
          <a:blip r:embed="rId3">
            <a:alphaModFix/>
          </a:blip>
          <a:srcRect/>
          <a:stretch/>
        </p:blipFill>
        <p:spPr>
          <a:xfrm>
            <a:off x="7248827" y="865632"/>
            <a:ext cx="4196008" cy="1573503"/>
          </a:xfrm>
          <a:prstGeom prst="rect">
            <a:avLst/>
          </a:prstGeom>
          <a:noFill/>
          <a:ln>
            <a:noFill/>
          </a:ln>
        </p:spPr>
      </p:pic>
      <p:pic>
        <p:nvPicPr>
          <p:cNvPr id="378" name="Google Shape;378;p29" descr="Logo&#10;&#10;Description automatically generated"/>
          <p:cNvPicPr preferRelativeResize="0"/>
          <p:nvPr/>
        </p:nvPicPr>
        <p:blipFill rotWithShape="1">
          <a:blip r:embed="rId4">
            <a:alphaModFix/>
          </a:blip>
          <a:srcRect/>
          <a:stretch/>
        </p:blipFill>
        <p:spPr>
          <a:xfrm>
            <a:off x="7881395" y="3835711"/>
            <a:ext cx="2930871" cy="223304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20"/>
          <p:cNvSpPr txBox="1"/>
          <p:nvPr/>
        </p:nvSpPr>
        <p:spPr>
          <a:xfrm>
            <a:off x="3038763" y="5929313"/>
            <a:ext cx="6114472" cy="923289"/>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chemeClr val="dk1"/>
              </a:buClr>
              <a:buSzPts val="1800"/>
              <a:buFont typeface="Arial"/>
              <a:buChar char="•"/>
            </a:pPr>
            <a:r>
              <a:rPr lang="en-US" sz="1800" b="0" i="0" u="none" strike="noStrike" cap="none">
                <a:solidFill>
                  <a:schemeClr val="dk1"/>
                </a:solidFill>
                <a:latin typeface="Calibri"/>
                <a:ea typeface="Calibri"/>
                <a:cs typeface="Calibri"/>
                <a:sym typeface="Calibri"/>
              </a:rPr>
              <a:t>Top 10 states combined contain &gt;50% of all US breweries</a:t>
            </a:r>
            <a:endParaRPr sz="1400" b="0" i="0" u="none" strike="noStrike" cap="none">
              <a:solidFill>
                <a:srgbClr val="000000"/>
              </a:solidFill>
              <a:latin typeface="Arial"/>
              <a:ea typeface="Arial"/>
              <a:cs typeface="Arial"/>
              <a:sym typeface="Arial"/>
            </a:endParaRPr>
          </a:p>
          <a:p>
            <a:pPr marL="285750" marR="0" lvl="0" indent="-171450" algn="l" rtl="0">
              <a:lnSpc>
                <a:spcPct val="100000"/>
              </a:lnSpc>
              <a:spcBef>
                <a:spcPts val="0"/>
              </a:spcBef>
              <a:spcAft>
                <a:spcPts val="0"/>
              </a:spcAft>
              <a:buClr>
                <a:schemeClr val="dk1"/>
              </a:buClr>
              <a:buSzPts val="1800"/>
              <a:buFont typeface="Arial"/>
              <a:buNone/>
            </a:pPr>
            <a:endParaRPr sz="1800" b="0" i="0" u="none" strike="noStrike" cap="none">
              <a:solidFill>
                <a:schemeClr val="dk1"/>
              </a:solidFill>
              <a:latin typeface="Calibri"/>
              <a:ea typeface="Calibri"/>
              <a:cs typeface="Calibri"/>
              <a:sym typeface="Calibri"/>
            </a:endParaRPr>
          </a:p>
          <a:p>
            <a:pPr marL="285750" marR="0" lvl="0" indent="-285750" algn="l" rtl="0">
              <a:lnSpc>
                <a:spcPct val="100000"/>
              </a:lnSpc>
              <a:spcBef>
                <a:spcPts val="0"/>
              </a:spcBef>
              <a:spcAft>
                <a:spcPts val="0"/>
              </a:spcAft>
              <a:buClr>
                <a:schemeClr val="dk1"/>
              </a:buClr>
              <a:buSzPts val="1800"/>
              <a:buFont typeface="Arial"/>
              <a:buChar char="•"/>
            </a:pPr>
            <a:r>
              <a:rPr lang="en-US" sz="1800" b="0" i="0" u="none" strike="noStrike" cap="none">
                <a:solidFill>
                  <a:schemeClr val="dk1"/>
                </a:solidFill>
                <a:latin typeface="Calibri"/>
                <a:ea typeface="Calibri"/>
                <a:cs typeface="Calibri"/>
                <a:sym typeface="Calibri"/>
              </a:rPr>
              <a:t>Large number of breweries in West (CO, CA, WA, OR)</a:t>
            </a:r>
            <a:endParaRPr sz="1400" b="0" i="0" u="none" strike="noStrike" cap="none">
              <a:solidFill>
                <a:srgbClr val="000000"/>
              </a:solidFill>
              <a:latin typeface="Arial"/>
              <a:ea typeface="Arial"/>
              <a:cs typeface="Arial"/>
              <a:sym typeface="Arial"/>
            </a:endParaRPr>
          </a:p>
        </p:txBody>
      </p:sp>
      <p:pic>
        <p:nvPicPr>
          <p:cNvPr id="115" name="Google Shape;115;p20" descr="A red and white logo&#10;&#10;Description automatically generated with low confidence"/>
          <p:cNvPicPr preferRelativeResize="0"/>
          <p:nvPr/>
        </p:nvPicPr>
        <p:blipFill rotWithShape="1">
          <a:blip r:embed="rId3">
            <a:alphaModFix/>
          </a:blip>
          <a:srcRect/>
          <a:stretch/>
        </p:blipFill>
        <p:spPr>
          <a:xfrm>
            <a:off x="9715501" y="5929313"/>
            <a:ext cx="2476499" cy="928687"/>
          </a:xfrm>
          <a:prstGeom prst="rect">
            <a:avLst/>
          </a:prstGeom>
          <a:noFill/>
          <a:ln>
            <a:noFill/>
          </a:ln>
          <a:effectLst>
            <a:outerShdw blurRad="50800" dist="50800" dir="5400000" algn="ctr" rotWithShape="0">
              <a:srgbClr val="000000">
                <a:alpha val="36078"/>
              </a:srgbClr>
            </a:outerShdw>
          </a:effectLst>
        </p:spPr>
      </p:pic>
      <p:pic>
        <p:nvPicPr>
          <p:cNvPr id="116" name="Google Shape;116;p20"/>
          <p:cNvPicPr preferRelativeResize="0"/>
          <p:nvPr/>
        </p:nvPicPr>
        <p:blipFill rotWithShape="1">
          <a:blip r:embed="rId4">
            <a:alphaModFix/>
          </a:blip>
          <a:srcRect/>
          <a:stretch/>
        </p:blipFill>
        <p:spPr>
          <a:xfrm>
            <a:off x="0" y="3020323"/>
            <a:ext cx="206282" cy="722376"/>
          </a:xfrm>
          <a:prstGeom prst="rect">
            <a:avLst/>
          </a:prstGeom>
          <a:noFill/>
          <a:ln>
            <a:noFill/>
          </a:ln>
        </p:spPr>
      </p:pic>
      <p:pic>
        <p:nvPicPr>
          <p:cNvPr id="117" name="Google Shape;117;p20"/>
          <p:cNvPicPr preferRelativeResize="0"/>
          <p:nvPr/>
        </p:nvPicPr>
        <p:blipFill rotWithShape="1">
          <a:blip r:embed="rId5">
            <a:alphaModFix/>
          </a:blip>
          <a:srcRect t="648" r="403" b="1"/>
          <a:stretch/>
        </p:blipFill>
        <p:spPr>
          <a:xfrm>
            <a:off x="1442890" y="261852"/>
            <a:ext cx="9306218" cy="5516942"/>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21"/>
          <p:cNvSpPr txBox="1">
            <a:spLocks noGrp="1"/>
          </p:cNvSpPr>
          <p:nvPr>
            <p:ph type="title"/>
          </p:nvPr>
        </p:nvSpPr>
        <p:spPr>
          <a:xfrm>
            <a:off x="599722" y="2544145"/>
            <a:ext cx="10992556" cy="1769710"/>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90000"/>
              </a:lnSpc>
              <a:spcBef>
                <a:spcPts val="0"/>
              </a:spcBef>
              <a:spcAft>
                <a:spcPts val="0"/>
              </a:spcAft>
              <a:buClr>
                <a:schemeClr val="dk1"/>
              </a:buClr>
              <a:buSzPct val="100000"/>
              <a:buFont typeface="Calibri"/>
              <a:buNone/>
            </a:pPr>
            <a:r>
              <a:rPr lang="en-US" sz="4800" b="1" dirty="0"/>
              <a:t>Missing Values</a:t>
            </a:r>
            <a:br>
              <a:rPr lang="en-US" sz="4800" b="1" dirty="0">
                <a:latin typeface="Calibri"/>
                <a:ea typeface="Calibri"/>
                <a:cs typeface="Calibri"/>
                <a:sym typeface="Calibri"/>
              </a:rPr>
            </a:br>
            <a:br>
              <a:rPr lang="en-US" sz="4800" b="1" dirty="0">
                <a:latin typeface="Calibri"/>
                <a:ea typeface="Calibri"/>
                <a:cs typeface="Calibri"/>
                <a:sym typeface="Calibri"/>
              </a:rPr>
            </a:br>
            <a:r>
              <a:rPr lang="en-US" sz="4800" i="1" dirty="0">
                <a:latin typeface="Calibri"/>
                <a:ea typeface="Calibri"/>
                <a:cs typeface="Calibri"/>
                <a:sym typeface="Calibri"/>
              </a:rPr>
              <a:t>Dealing with Missing Data</a:t>
            </a:r>
            <a:endParaRPr dirty="0"/>
          </a:p>
        </p:txBody>
      </p:sp>
      <p:pic>
        <p:nvPicPr>
          <p:cNvPr id="123" name="Google Shape;123;p21" descr="A red and white logo&#10;&#10;Description automatically generated with low confidence"/>
          <p:cNvPicPr preferRelativeResize="0"/>
          <p:nvPr/>
        </p:nvPicPr>
        <p:blipFill rotWithShape="1">
          <a:blip r:embed="rId3">
            <a:alphaModFix/>
          </a:blip>
          <a:srcRect/>
          <a:stretch/>
        </p:blipFill>
        <p:spPr>
          <a:xfrm>
            <a:off x="9715501" y="5929313"/>
            <a:ext cx="2476499" cy="928687"/>
          </a:xfrm>
          <a:prstGeom prst="rect">
            <a:avLst/>
          </a:prstGeom>
          <a:noFill/>
          <a:ln>
            <a:noFill/>
          </a:ln>
          <a:effectLst>
            <a:outerShdw blurRad="50800" dist="50800" dir="5400000" algn="ctr" rotWithShape="0">
              <a:srgbClr val="000000">
                <a:alpha val="36078"/>
              </a:srgbClr>
            </a:outerShdw>
          </a:effectLst>
        </p:spPr>
      </p:pic>
      <p:pic>
        <p:nvPicPr>
          <p:cNvPr id="124" name="Google Shape;124;p21"/>
          <p:cNvPicPr preferRelativeResize="0"/>
          <p:nvPr/>
        </p:nvPicPr>
        <p:blipFill rotWithShape="1">
          <a:blip r:embed="rId4">
            <a:alphaModFix/>
          </a:blip>
          <a:srcRect/>
          <a:stretch/>
        </p:blipFill>
        <p:spPr>
          <a:xfrm>
            <a:off x="0" y="3020323"/>
            <a:ext cx="206282" cy="72237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pic>
        <p:nvPicPr>
          <p:cNvPr id="129" name="Google Shape;129;p22" descr="A red and white logo&#10;&#10;Description automatically generated with low confidence"/>
          <p:cNvPicPr preferRelativeResize="0"/>
          <p:nvPr/>
        </p:nvPicPr>
        <p:blipFill rotWithShape="1">
          <a:blip r:embed="rId3">
            <a:alphaModFix/>
          </a:blip>
          <a:srcRect/>
          <a:stretch/>
        </p:blipFill>
        <p:spPr>
          <a:xfrm>
            <a:off x="9715501" y="5929313"/>
            <a:ext cx="2476499" cy="928687"/>
          </a:xfrm>
          <a:prstGeom prst="rect">
            <a:avLst/>
          </a:prstGeom>
          <a:noFill/>
          <a:ln>
            <a:noFill/>
          </a:ln>
          <a:effectLst>
            <a:outerShdw blurRad="50800" dist="50800" dir="5400000" algn="ctr" rotWithShape="0">
              <a:srgbClr val="000000">
                <a:alpha val="36078"/>
              </a:srgbClr>
            </a:outerShdw>
          </a:effectLst>
        </p:spPr>
      </p:pic>
      <p:sp>
        <p:nvSpPr>
          <p:cNvPr id="130" name="Google Shape;130;p22"/>
          <p:cNvSpPr txBox="1"/>
          <p:nvPr/>
        </p:nvSpPr>
        <p:spPr>
          <a:xfrm>
            <a:off x="452127" y="2403871"/>
            <a:ext cx="11138263" cy="2677656"/>
          </a:xfrm>
          <a:prstGeom prst="rect">
            <a:avLst/>
          </a:prstGeom>
          <a:noFill/>
          <a:ln>
            <a:noFill/>
          </a:ln>
        </p:spPr>
        <p:txBody>
          <a:bodyPr spcFirstLastPara="1" wrap="square" lIns="91425" tIns="45700" rIns="91425" bIns="45700" anchor="t" anchorCtr="0">
            <a:spAutoFit/>
          </a:bodyPr>
          <a:lstStyle/>
          <a:p>
            <a:pPr marL="457200" marR="0" lvl="0" indent="-457200" algn="l" rtl="0">
              <a:lnSpc>
                <a:spcPct val="100000"/>
              </a:lnSpc>
              <a:spcBef>
                <a:spcPts val="0"/>
              </a:spcBef>
              <a:spcAft>
                <a:spcPts val="0"/>
              </a:spcAft>
              <a:buClr>
                <a:schemeClr val="dk1"/>
              </a:buClr>
              <a:buSzPts val="1800"/>
              <a:buFont typeface="Noto Sans Symbols"/>
              <a:buChar char="▪"/>
            </a:pPr>
            <a:r>
              <a:rPr lang="en-US" sz="2400" b="1" i="0" u="none" strike="noStrike" cap="none">
                <a:solidFill>
                  <a:schemeClr val="dk1"/>
                </a:solidFill>
                <a:latin typeface="Calibri"/>
                <a:ea typeface="Calibri"/>
                <a:cs typeface="Calibri"/>
                <a:sym typeface="Calibri"/>
              </a:rPr>
              <a:t>To ensure statistical accuracy, we have decided to remove any data sets that were missing ABV or IBU values.  These do not represent full data points for the purpose of the ABV / IBU analysis.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chemeClr val="dk1"/>
              </a:solidFill>
              <a:latin typeface="Calibri"/>
              <a:ea typeface="Calibri"/>
              <a:cs typeface="Calibri"/>
              <a:sym typeface="Calibri"/>
            </a:endParaRPr>
          </a:p>
          <a:p>
            <a:pPr marL="457200" marR="0" lvl="0" indent="-457200" algn="l" rtl="0">
              <a:lnSpc>
                <a:spcPct val="100000"/>
              </a:lnSpc>
              <a:spcBef>
                <a:spcPts val="0"/>
              </a:spcBef>
              <a:spcAft>
                <a:spcPts val="0"/>
              </a:spcAft>
              <a:buClr>
                <a:schemeClr val="dk1"/>
              </a:buClr>
              <a:buSzPts val="1800"/>
              <a:buFont typeface="Noto Sans Symbols"/>
              <a:buChar char="▪"/>
            </a:pPr>
            <a:r>
              <a:rPr lang="en-US" sz="2400" b="1" i="0" u="none" strike="noStrike" cap="none">
                <a:solidFill>
                  <a:schemeClr val="dk1"/>
                </a:solidFill>
                <a:latin typeface="Calibri"/>
                <a:ea typeface="Calibri"/>
                <a:cs typeface="Calibri"/>
                <a:sym typeface="Calibri"/>
              </a:rPr>
              <a:t>This does result, however, in us removing a beer that would have been reported as the max ABV (Colorado). Since this did not have an associated IBU, we are not considering this data point for our analysis</a:t>
            </a:r>
            <a:endParaRPr sz="1400" b="0" i="0" u="none" strike="noStrike" cap="none">
              <a:solidFill>
                <a:srgbClr val="000000"/>
              </a:solidFill>
              <a:latin typeface="Arial"/>
              <a:ea typeface="Arial"/>
              <a:cs typeface="Arial"/>
              <a:sym typeface="Arial"/>
            </a:endParaRPr>
          </a:p>
        </p:txBody>
      </p:sp>
      <p:sp>
        <p:nvSpPr>
          <p:cNvPr id="131" name="Google Shape;131;p22"/>
          <p:cNvSpPr txBox="1"/>
          <p:nvPr/>
        </p:nvSpPr>
        <p:spPr>
          <a:xfrm>
            <a:off x="785091" y="442920"/>
            <a:ext cx="7292286"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US" sz="2800" b="1" i="0" u="none" strike="noStrike" cap="none">
                <a:solidFill>
                  <a:schemeClr val="dk1"/>
                </a:solidFill>
                <a:latin typeface="Calibri"/>
                <a:ea typeface="Calibri"/>
                <a:cs typeface="Calibri"/>
                <a:sym typeface="Calibri"/>
              </a:rPr>
              <a:t>Missing Data</a:t>
            </a:r>
            <a:endParaRPr sz="1400" b="0" i="0" u="none" strike="noStrike" cap="none">
              <a:solidFill>
                <a:srgbClr val="000000"/>
              </a:solidFill>
              <a:latin typeface="Arial"/>
              <a:ea typeface="Arial"/>
              <a:cs typeface="Arial"/>
              <a:sym typeface="Arial"/>
            </a:endParaRPr>
          </a:p>
        </p:txBody>
      </p:sp>
      <p:pic>
        <p:nvPicPr>
          <p:cNvPr id="132" name="Google Shape;132;p22"/>
          <p:cNvPicPr preferRelativeResize="0"/>
          <p:nvPr/>
        </p:nvPicPr>
        <p:blipFill rotWithShape="1">
          <a:blip r:embed="rId4">
            <a:alphaModFix/>
          </a:blip>
          <a:srcRect/>
          <a:stretch/>
        </p:blipFill>
        <p:spPr>
          <a:xfrm>
            <a:off x="0" y="3020323"/>
            <a:ext cx="206282" cy="72237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23"/>
          <p:cNvSpPr txBox="1">
            <a:spLocks noGrp="1"/>
          </p:cNvSpPr>
          <p:nvPr>
            <p:ph type="title"/>
          </p:nvPr>
        </p:nvSpPr>
        <p:spPr>
          <a:xfrm>
            <a:off x="599722" y="2544145"/>
            <a:ext cx="10992556" cy="1769710"/>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90000"/>
              </a:lnSpc>
              <a:spcBef>
                <a:spcPts val="0"/>
              </a:spcBef>
              <a:spcAft>
                <a:spcPts val="0"/>
              </a:spcAft>
              <a:buClr>
                <a:schemeClr val="dk1"/>
              </a:buClr>
              <a:buSzPct val="100000"/>
              <a:buFont typeface="Calibri"/>
              <a:buNone/>
            </a:pPr>
            <a:r>
              <a:rPr lang="en-US" sz="4800" b="1"/>
              <a:t>Measure of Center</a:t>
            </a:r>
            <a:br>
              <a:rPr lang="en-US" sz="4800" b="1">
                <a:latin typeface="Calibri"/>
                <a:ea typeface="Calibri"/>
                <a:cs typeface="Calibri"/>
                <a:sym typeface="Calibri"/>
              </a:rPr>
            </a:br>
            <a:br>
              <a:rPr lang="en-US" sz="4800" b="1">
                <a:latin typeface="Calibri"/>
                <a:ea typeface="Calibri"/>
                <a:cs typeface="Calibri"/>
                <a:sym typeface="Calibri"/>
              </a:rPr>
            </a:br>
            <a:r>
              <a:rPr lang="en-US" sz="4800" i="1">
                <a:latin typeface="Calibri"/>
                <a:ea typeface="Calibri"/>
                <a:cs typeface="Calibri"/>
                <a:sym typeface="Calibri"/>
              </a:rPr>
              <a:t>Median IBU and ABV</a:t>
            </a:r>
            <a:endParaRPr/>
          </a:p>
        </p:txBody>
      </p:sp>
      <p:pic>
        <p:nvPicPr>
          <p:cNvPr id="138" name="Google Shape;138;p23" descr="A red and white logo&#10;&#10;Description automatically generated with low confidence"/>
          <p:cNvPicPr preferRelativeResize="0"/>
          <p:nvPr/>
        </p:nvPicPr>
        <p:blipFill rotWithShape="1">
          <a:blip r:embed="rId3">
            <a:alphaModFix/>
          </a:blip>
          <a:srcRect/>
          <a:stretch/>
        </p:blipFill>
        <p:spPr>
          <a:xfrm>
            <a:off x="9715501" y="5929313"/>
            <a:ext cx="2476499" cy="928687"/>
          </a:xfrm>
          <a:prstGeom prst="rect">
            <a:avLst/>
          </a:prstGeom>
          <a:noFill/>
          <a:ln>
            <a:noFill/>
          </a:ln>
          <a:effectLst>
            <a:outerShdw blurRad="50800" dist="50800" dir="5400000" algn="ctr" rotWithShape="0">
              <a:srgbClr val="000000">
                <a:alpha val="36078"/>
              </a:srgbClr>
            </a:outerShdw>
          </a:effectLst>
        </p:spPr>
      </p:pic>
      <p:pic>
        <p:nvPicPr>
          <p:cNvPr id="139" name="Google Shape;139;p23"/>
          <p:cNvPicPr preferRelativeResize="0"/>
          <p:nvPr/>
        </p:nvPicPr>
        <p:blipFill rotWithShape="1">
          <a:blip r:embed="rId4">
            <a:alphaModFix/>
          </a:blip>
          <a:srcRect/>
          <a:stretch/>
        </p:blipFill>
        <p:spPr>
          <a:xfrm>
            <a:off x="0" y="3020323"/>
            <a:ext cx="206282" cy="72237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pic>
        <p:nvPicPr>
          <p:cNvPr id="144" name="Google Shape;144;p24" descr="A red and white logo&#10;&#10;Description automatically generated with low confidence"/>
          <p:cNvPicPr preferRelativeResize="0"/>
          <p:nvPr/>
        </p:nvPicPr>
        <p:blipFill rotWithShape="1">
          <a:blip r:embed="rId3">
            <a:alphaModFix/>
          </a:blip>
          <a:srcRect/>
          <a:stretch/>
        </p:blipFill>
        <p:spPr>
          <a:xfrm>
            <a:off x="9715501" y="5929313"/>
            <a:ext cx="2476499" cy="928687"/>
          </a:xfrm>
          <a:prstGeom prst="rect">
            <a:avLst/>
          </a:prstGeom>
          <a:noFill/>
          <a:ln>
            <a:noFill/>
          </a:ln>
          <a:effectLst>
            <a:outerShdw blurRad="50800" dist="50800" dir="5400000" algn="ctr" rotWithShape="0">
              <a:srgbClr val="000000">
                <a:alpha val="36078"/>
              </a:srgbClr>
            </a:outerShdw>
          </a:effectLst>
        </p:spPr>
      </p:pic>
      <p:sp>
        <p:nvSpPr>
          <p:cNvPr id="145" name="Google Shape;145;p24"/>
          <p:cNvSpPr txBox="1"/>
          <p:nvPr/>
        </p:nvSpPr>
        <p:spPr>
          <a:xfrm>
            <a:off x="785091" y="442920"/>
            <a:ext cx="9473006"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US" sz="2800" b="1" i="0" u="none" strike="noStrike" cap="none">
                <a:solidFill>
                  <a:schemeClr val="dk1"/>
                </a:solidFill>
                <a:latin typeface="Calibri"/>
                <a:ea typeface="Calibri"/>
                <a:cs typeface="Calibri"/>
                <a:sym typeface="Calibri"/>
              </a:rPr>
              <a:t>Median Alcohol Content and International Bitterness by State</a:t>
            </a:r>
            <a:endParaRPr sz="1400" b="0" i="0" u="none" strike="noStrike" cap="none">
              <a:solidFill>
                <a:srgbClr val="000000"/>
              </a:solidFill>
              <a:latin typeface="Arial"/>
              <a:ea typeface="Arial"/>
              <a:cs typeface="Arial"/>
              <a:sym typeface="Arial"/>
            </a:endParaRPr>
          </a:p>
        </p:txBody>
      </p:sp>
      <p:pic>
        <p:nvPicPr>
          <p:cNvPr id="146" name="Google Shape;146;p24"/>
          <p:cNvPicPr preferRelativeResize="0"/>
          <p:nvPr/>
        </p:nvPicPr>
        <p:blipFill rotWithShape="1">
          <a:blip r:embed="rId4">
            <a:alphaModFix/>
          </a:blip>
          <a:srcRect/>
          <a:stretch/>
        </p:blipFill>
        <p:spPr>
          <a:xfrm>
            <a:off x="0" y="3020323"/>
            <a:ext cx="206282" cy="722376"/>
          </a:xfrm>
          <a:prstGeom prst="rect">
            <a:avLst/>
          </a:prstGeom>
          <a:noFill/>
          <a:ln>
            <a:noFill/>
          </a:ln>
        </p:spPr>
      </p:pic>
      <p:pic>
        <p:nvPicPr>
          <p:cNvPr id="147" name="Google Shape;147;p24"/>
          <p:cNvPicPr preferRelativeResize="0"/>
          <p:nvPr/>
        </p:nvPicPr>
        <p:blipFill rotWithShape="1">
          <a:blip r:embed="rId5">
            <a:alphaModFix/>
          </a:blip>
          <a:srcRect/>
          <a:stretch/>
        </p:blipFill>
        <p:spPr>
          <a:xfrm>
            <a:off x="1507745" y="966100"/>
            <a:ext cx="8027717" cy="558709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pic>
        <p:nvPicPr>
          <p:cNvPr id="152" name="Google Shape;152;p25" descr="A red and white logo&#10;&#10;Description automatically generated with low confidence"/>
          <p:cNvPicPr preferRelativeResize="0"/>
          <p:nvPr/>
        </p:nvPicPr>
        <p:blipFill rotWithShape="1">
          <a:blip r:embed="rId3">
            <a:alphaModFix/>
          </a:blip>
          <a:srcRect/>
          <a:stretch/>
        </p:blipFill>
        <p:spPr>
          <a:xfrm>
            <a:off x="9715501" y="5929313"/>
            <a:ext cx="2476499" cy="928687"/>
          </a:xfrm>
          <a:prstGeom prst="rect">
            <a:avLst/>
          </a:prstGeom>
          <a:noFill/>
          <a:ln>
            <a:noFill/>
          </a:ln>
          <a:effectLst>
            <a:outerShdw blurRad="50800" dist="50800" dir="5400000" algn="ctr" rotWithShape="0">
              <a:srgbClr val="000000">
                <a:alpha val="36078"/>
              </a:srgbClr>
            </a:outerShdw>
          </a:effectLst>
        </p:spPr>
      </p:pic>
      <p:sp>
        <p:nvSpPr>
          <p:cNvPr id="153" name="Google Shape;153;p25"/>
          <p:cNvSpPr txBox="1"/>
          <p:nvPr/>
        </p:nvSpPr>
        <p:spPr>
          <a:xfrm>
            <a:off x="785091" y="442920"/>
            <a:ext cx="9473006"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US" sz="2800" b="1" i="0" u="none" strike="noStrike" cap="none">
                <a:solidFill>
                  <a:schemeClr val="dk1"/>
                </a:solidFill>
                <a:latin typeface="Calibri"/>
                <a:ea typeface="Calibri"/>
                <a:cs typeface="Calibri"/>
                <a:sym typeface="Calibri"/>
              </a:rPr>
              <a:t>Median Alcohol Content and International Bitterness by State</a:t>
            </a:r>
            <a:endParaRPr sz="1400" b="0" i="0" u="none" strike="noStrike" cap="none">
              <a:solidFill>
                <a:srgbClr val="000000"/>
              </a:solidFill>
              <a:latin typeface="Arial"/>
              <a:ea typeface="Arial"/>
              <a:cs typeface="Arial"/>
              <a:sym typeface="Arial"/>
            </a:endParaRPr>
          </a:p>
        </p:txBody>
      </p:sp>
      <p:pic>
        <p:nvPicPr>
          <p:cNvPr id="154" name="Google Shape;154;p25"/>
          <p:cNvPicPr preferRelativeResize="0"/>
          <p:nvPr/>
        </p:nvPicPr>
        <p:blipFill rotWithShape="1">
          <a:blip r:embed="rId4">
            <a:alphaModFix/>
          </a:blip>
          <a:srcRect/>
          <a:stretch/>
        </p:blipFill>
        <p:spPr>
          <a:xfrm>
            <a:off x="0" y="3020323"/>
            <a:ext cx="206282" cy="722376"/>
          </a:xfrm>
          <a:prstGeom prst="rect">
            <a:avLst/>
          </a:prstGeom>
          <a:noFill/>
          <a:ln>
            <a:noFill/>
          </a:ln>
        </p:spPr>
      </p:pic>
      <p:pic>
        <p:nvPicPr>
          <p:cNvPr id="155" name="Google Shape;155;p25"/>
          <p:cNvPicPr preferRelativeResize="0"/>
          <p:nvPr/>
        </p:nvPicPr>
        <p:blipFill rotWithShape="1">
          <a:blip r:embed="rId5">
            <a:alphaModFix/>
          </a:blip>
          <a:srcRect/>
          <a:stretch/>
        </p:blipFill>
        <p:spPr>
          <a:xfrm>
            <a:off x="1617645" y="966100"/>
            <a:ext cx="7807915" cy="5587101"/>
          </a:xfrm>
          <a:prstGeom prst="rect">
            <a:avLst/>
          </a:prstGeom>
          <a:noFill/>
          <a:ln>
            <a:noFill/>
          </a:ln>
        </p:spPr>
      </p:pic>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1521</Words>
  <Application>Microsoft Office PowerPoint</Application>
  <PresentationFormat>Widescreen</PresentationFormat>
  <Paragraphs>231</Paragraphs>
  <Slides>31</Slides>
  <Notes>31</Notes>
  <HiddenSlides>4</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31</vt:i4>
      </vt:variant>
    </vt:vector>
  </HeadingPairs>
  <TitlesOfParts>
    <vt:vector size="36" baseType="lpstr">
      <vt:lpstr>Noto Sans Symbols</vt:lpstr>
      <vt:lpstr>Calibri</vt:lpstr>
      <vt:lpstr>Geo</vt:lpstr>
      <vt:lpstr>Arial</vt:lpstr>
      <vt:lpstr>Office Theme</vt:lpstr>
      <vt:lpstr>Data Analysis  Craft Beer: Breweries, ABV/IBU and Other Statistics  Prepared by the Cerberus Company   Video: https://www.youtube.com/watch?v=D26nm6r8GuE</vt:lpstr>
      <vt:lpstr>PowerPoint Presentation</vt:lpstr>
      <vt:lpstr>Breweries per US State  The Number of Breweries  In Every US State</vt:lpstr>
      <vt:lpstr>PowerPoint Presentation</vt:lpstr>
      <vt:lpstr>Missing Values  Dealing with Missing Data</vt:lpstr>
      <vt:lpstr>PowerPoint Presentation</vt:lpstr>
      <vt:lpstr>Measure of Center  Median IBU and ABV</vt:lpstr>
      <vt:lpstr>PowerPoint Presentation</vt:lpstr>
      <vt:lpstr>PowerPoint Presentation</vt:lpstr>
      <vt:lpstr>Maximum IBU and ABV  </vt:lpstr>
      <vt:lpstr>PowerPoint Presentation</vt:lpstr>
      <vt:lpstr>PowerPoint Presentation</vt:lpstr>
      <vt:lpstr>PowerPoint Presentation</vt:lpstr>
      <vt:lpstr>PowerPoint Presentation</vt:lpstr>
      <vt:lpstr>ABV vs IBU:  The Relationship between  Alcohol Content and Bitterness</vt:lpstr>
      <vt:lpstr>PowerPoint Presentation</vt:lpstr>
      <vt:lpstr>IPA vs Ales  kNN Modeling to Analyze IBU and ABV trends</vt:lpstr>
      <vt:lpstr>PowerPoint Presentation</vt:lpstr>
      <vt:lpstr>PowerPoint Presentation</vt:lpstr>
      <vt:lpstr>Recommendations:  Moving Beyond the Data</vt:lpstr>
      <vt:lpstr>PowerPoint Presentation</vt:lpstr>
      <vt:lpstr>PowerPoint Presentation</vt:lpstr>
      <vt:lpstr>Corporate Tax Rates by State</vt:lpstr>
      <vt:lpstr>Taxable Volume of Bottles and Cans</vt:lpstr>
      <vt:lpstr>IPA – King of Craft Beer Styles </vt:lpstr>
      <vt:lpstr>IPA – King of Craft Beer Styles </vt:lpstr>
      <vt:lpstr>IPA – King of Craft Beer Styles </vt:lpstr>
      <vt:lpstr>IPA – King of Craft Beer Styles </vt:lpstr>
      <vt:lpstr>PowerPoint Presentation</vt:lpstr>
      <vt:lpstr>Recommendation: Pulling it all Together</vt:lpstr>
      <vt:lpstr>Thank you for your time!  Questions?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Analysis  Craft Beer: Breweries, ABV/IBU and Other Statistics  Prepared by the Cerberus Company   Video: https://www.youtube.com/watch?v=D26nm6r8GuE</dc:title>
  <dc:creator>Elyjiah Potter</dc:creator>
  <cp:lastModifiedBy>Michael Gebhardt</cp:lastModifiedBy>
  <cp:revision>1</cp:revision>
  <dcterms:created xsi:type="dcterms:W3CDTF">2021-10-11T18:28:48Z</dcterms:created>
  <dcterms:modified xsi:type="dcterms:W3CDTF">2021-10-24T03:04:54Z</dcterms:modified>
</cp:coreProperties>
</file>